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0" r:id="rId2"/>
    <p:sldId id="260" r:id="rId3"/>
    <p:sldId id="298" r:id="rId4"/>
    <p:sldId id="273" r:id="rId5"/>
    <p:sldId id="306" r:id="rId6"/>
    <p:sldId id="276" r:id="rId7"/>
    <p:sldId id="277" r:id="rId8"/>
    <p:sldId id="286" r:id="rId9"/>
    <p:sldId id="287" r:id="rId10"/>
    <p:sldId id="288" r:id="rId11"/>
    <p:sldId id="278" r:id="rId12"/>
    <p:sldId id="303" r:id="rId13"/>
    <p:sldId id="280" r:id="rId14"/>
    <p:sldId id="282" r:id="rId15"/>
    <p:sldId id="289" r:id="rId16"/>
    <p:sldId id="283" r:id="rId17"/>
    <p:sldId id="284" r:id="rId18"/>
    <p:sldId id="290" r:id="rId19"/>
    <p:sldId id="262" r:id="rId20"/>
    <p:sldId id="301" r:id="rId21"/>
    <p:sldId id="291" r:id="rId22"/>
    <p:sldId id="292" r:id="rId23"/>
    <p:sldId id="294" r:id="rId24"/>
    <p:sldId id="302" r:id="rId25"/>
    <p:sldId id="263" r:id="rId26"/>
    <p:sldId id="293" r:id="rId27"/>
    <p:sldId id="295" r:id="rId28"/>
    <p:sldId id="296" r:id="rId29"/>
    <p:sldId id="299" r:id="rId30"/>
    <p:sldId id="300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97E9F"/>
    <a:srgbClr val="BBB5B5"/>
    <a:srgbClr val="8CAF47"/>
    <a:srgbClr val="7AAEA0"/>
    <a:srgbClr val="82B4A7"/>
    <a:srgbClr val="9F8AB8"/>
    <a:srgbClr val="A4C8BF"/>
    <a:srgbClr val="FFFF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08" autoAdjust="0"/>
    <p:restoredTop sz="94660"/>
  </p:normalViewPr>
  <p:slideViewPr>
    <p:cSldViewPr>
      <p:cViewPr varScale="1">
        <p:scale>
          <a:sx n="134" d="100"/>
          <a:sy n="134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3468C-D6B6-4548-BE76-EF5A2A4380C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8E15064F-B8A2-4BAF-94A5-4B75C80FE021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lIns="0" tIns="0" rIns="0" bIns="0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Today’s Competitive Markets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FEFDCC-DEAF-45FF-87EA-24FA8F98C9C6}" type="par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A9DFB3-DAEF-4DDF-B53F-B7E0003F4C42}" type="sib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FFE840-1A06-4EF9-BA80-33D4553A84F0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global economy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2387E3-2DB2-4F9E-AF5C-B496064962EC}" type="parTrans" cxnId="{D1E4FCF2-CB67-429A-9723-797E0AD10C8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6A603-A304-4622-8BEB-4E969495329C}" type="sibTrans" cxnId="{D1E4FCF2-CB67-429A-9723-797E0AD10C82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5963F1-FC0D-4641-80B9-E791ECCBBFA4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Rapid </a:t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technological change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2D79C5-26A4-4122-B28A-316B69D31428}" type="parTrans" cxnId="{B92F4E65-F66E-4CF8-9F57-E5C8A4BB11F9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2DED6F-5B18-4A9D-8083-2CE89F201216}" type="sibTrans" cxnId="{B92F4E65-F66E-4CF8-9F57-E5C8A4BB11F9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B71DDC-1AB9-4494-BEAC-E497DC9F8711}">
      <dgm:prSet phldrT="[Text]" custT="1"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Increasing importance of knowledge </a:t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 people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15C167-44D1-4D71-8ABD-BECC9791A91B}" type="parTrans" cxnId="{49FA4959-8626-4BFD-A470-2F10F3693AE5}">
      <dgm:prSet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F0A6B-EBB0-4783-8A1D-C264DB2363DB}" type="sibTrans" cxnId="{49FA4959-8626-4BFD-A470-2F10F3693AE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174B6D-A74F-4617-AF55-E10421ED00E8}">
      <dgm:prSet phldrT="[Text]" custT="1"/>
      <dgm:spPr>
        <a:solidFill>
          <a:srgbClr val="8CAF4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Globalization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8D303C-445D-4824-B60A-DF4C736BAA16}" type="parTrans" cxnId="{5CAFDBF3-9FD3-49ED-91C2-07EDF707CFAD}">
      <dgm:prSet/>
      <dgm:spPr/>
      <dgm:t>
        <a:bodyPr/>
        <a:lstStyle/>
        <a:p>
          <a:endParaRPr lang="en-US"/>
        </a:p>
      </dgm:t>
    </dgm:pt>
    <dgm:pt modelId="{1E0E0AF6-3BEC-464F-8DD6-BA1C6A1D6B2D}" type="sibTrans" cxnId="{5CAFDBF3-9FD3-49ED-91C2-07EDF707CFAD}">
      <dgm:prSet/>
      <dgm:spPr/>
      <dgm:t>
        <a:bodyPr/>
        <a:lstStyle/>
        <a:p>
          <a:endParaRPr lang="en-US"/>
        </a:p>
      </dgm:t>
    </dgm:pt>
    <dgm:pt modelId="{14A34355-9D8E-4029-B89E-12AF9940876E}" type="pres">
      <dgm:prSet presAssocID="{F7C3468C-D6B6-4548-BE76-EF5A2A4380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444B6-56B0-48FD-AB03-204D40EF6EB3}" type="pres">
      <dgm:prSet presAssocID="{8E15064F-B8A2-4BAF-94A5-4B75C80FE021}" presName="centerShape" presStyleLbl="node0" presStyleIdx="0" presStyleCnt="1" custScaleX="145562" custLinFactNeighborX="222"/>
      <dgm:spPr/>
      <dgm:t>
        <a:bodyPr/>
        <a:lstStyle/>
        <a:p>
          <a:endParaRPr lang="en-US"/>
        </a:p>
      </dgm:t>
    </dgm:pt>
    <dgm:pt modelId="{3E748977-0895-4A9E-9690-FF83A6800E23}" type="pres">
      <dgm:prSet presAssocID="{402387E3-2DB2-4F9E-AF5C-B496064962E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EC3534A-2FD0-4DB7-AD2E-116FCE7B0A11}" type="pres">
      <dgm:prSet presAssocID="{63FFE840-1A06-4EF9-BA80-33D4553A84F0}" presName="node" presStyleLbl="node1" presStyleIdx="0" presStyleCnt="4" custScaleX="124032" custRadScaleRad="124020" custRadScaleInc="-16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BEB35-510E-44D3-A256-0626EC01E999}" type="pres">
      <dgm:prSet presAssocID="{A58D303C-445D-4824-B60A-DF4C736BAA1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3E3DA386-48C1-4690-9A97-00890614C58B}" type="pres">
      <dgm:prSet presAssocID="{AD174B6D-A74F-4617-AF55-E10421ED00E8}" presName="node" presStyleLbl="node1" presStyleIdx="1" presStyleCnt="4" custScaleX="117234" custRadScaleRad="108138" custRadScaleInc="-17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F5D49-41C6-4392-8B2F-BEA594432CF5}" type="pres">
      <dgm:prSet presAssocID="{4A2D79C5-26A4-4122-B28A-316B69D3142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AE0B5E0-F0B9-42AD-B050-83E412F7B429}" type="pres">
      <dgm:prSet presAssocID="{765963F1-FC0D-4641-80B9-E791ECCBBFA4}" presName="node" presStyleLbl="node1" presStyleIdx="2" presStyleCnt="4" custScaleX="132756" custRadScaleRad="110476" custRadScaleInc="21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07DDF-91EF-4B84-A46E-D7F0F0F4ABE7}" type="pres">
      <dgm:prSet presAssocID="{8915C167-44D1-4D71-8ABD-BECC9791A91B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35364267-EB4E-4968-9011-8733D4FE434B}" type="pres">
      <dgm:prSet presAssocID="{3EB71DDC-1AB9-4494-BEAC-E497DC9F8711}" presName="node" presStyleLbl="node1" presStyleIdx="3" presStyleCnt="4" custScaleX="117234" custRadScaleRad="121597" custRadScaleInc="16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5C35C-5605-4016-82E7-EC2564F07BD0}" srcId="{F7C3468C-D6B6-4548-BE76-EF5A2A4380C1}" destId="{8E15064F-B8A2-4BAF-94A5-4B75C80FE021}" srcOrd="0" destOrd="0" parTransId="{5DFEFDCC-DEAF-45FF-87EA-24FA8F98C9C6}" sibTransId="{89A9DFB3-DAEF-4DDF-B53F-B7E0003F4C42}"/>
    <dgm:cxn modelId="{49FA4959-8626-4BFD-A470-2F10F3693AE5}" srcId="{8E15064F-B8A2-4BAF-94A5-4B75C80FE021}" destId="{3EB71DDC-1AB9-4494-BEAC-E497DC9F8711}" srcOrd="3" destOrd="0" parTransId="{8915C167-44D1-4D71-8ABD-BECC9791A91B}" sibTransId="{3B7F0A6B-EBB0-4783-8A1D-C264DB2363DB}"/>
    <dgm:cxn modelId="{5CAFDBF3-9FD3-49ED-91C2-07EDF707CFAD}" srcId="{8E15064F-B8A2-4BAF-94A5-4B75C80FE021}" destId="{AD174B6D-A74F-4617-AF55-E10421ED00E8}" srcOrd="1" destOrd="0" parTransId="{A58D303C-445D-4824-B60A-DF4C736BAA16}" sibTransId="{1E0E0AF6-3BEC-464F-8DD6-BA1C6A1D6B2D}"/>
    <dgm:cxn modelId="{D1E4FCF2-CB67-429A-9723-797E0AD10C82}" srcId="{8E15064F-B8A2-4BAF-94A5-4B75C80FE021}" destId="{63FFE840-1A06-4EF9-BA80-33D4553A84F0}" srcOrd="0" destOrd="0" parTransId="{402387E3-2DB2-4F9E-AF5C-B496064962EC}" sibTransId="{69B6A603-A304-4622-8BEB-4E969495329C}"/>
    <dgm:cxn modelId="{EC1929B5-0272-4E22-9D53-A87A6B8E22B3}" type="presOf" srcId="{8915C167-44D1-4D71-8ABD-BECC9791A91B}" destId="{94607DDF-91EF-4B84-A46E-D7F0F0F4ABE7}" srcOrd="0" destOrd="0" presId="urn:microsoft.com/office/officeart/2005/8/layout/radial4"/>
    <dgm:cxn modelId="{6D2F57FF-1AF2-40FD-88A6-45D2DDEEC97A}" type="presOf" srcId="{4A2D79C5-26A4-4122-B28A-316B69D31428}" destId="{17CF5D49-41C6-4392-8B2F-BEA594432CF5}" srcOrd="0" destOrd="0" presId="urn:microsoft.com/office/officeart/2005/8/layout/radial4"/>
    <dgm:cxn modelId="{FAEE1719-602E-42B9-88D2-BED761CA0AEC}" type="presOf" srcId="{8E15064F-B8A2-4BAF-94A5-4B75C80FE021}" destId="{063444B6-56B0-48FD-AB03-204D40EF6EB3}" srcOrd="0" destOrd="0" presId="urn:microsoft.com/office/officeart/2005/8/layout/radial4"/>
    <dgm:cxn modelId="{D990E04A-1D23-40FA-B7BF-04369FF286AE}" type="presOf" srcId="{F7C3468C-D6B6-4548-BE76-EF5A2A4380C1}" destId="{14A34355-9D8E-4029-B89E-12AF9940876E}" srcOrd="0" destOrd="0" presId="urn:microsoft.com/office/officeart/2005/8/layout/radial4"/>
    <dgm:cxn modelId="{088AEFEA-206A-4DD9-9EBF-7BAF93C49559}" type="presOf" srcId="{A58D303C-445D-4824-B60A-DF4C736BAA16}" destId="{262BEB35-510E-44D3-A256-0626EC01E999}" srcOrd="0" destOrd="0" presId="urn:microsoft.com/office/officeart/2005/8/layout/radial4"/>
    <dgm:cxn modelId="{87252A41-44BF-4FDB-ADB1-53D3E02D3AD3}" type="presOf" srcId="{3EB71DDC-1AB9-4494-BEAC-E497DC9F8711}" destId="{35364267-EB4E-4968-9011-8733D4FE434B}" srcOrd="0" destOrd="0" presId="urn:microsoft.com/office/officeart/2005/8/layout/radial4"/>
    <dgm:cxn modelId="{F722C5FB-F9B3-4719-8B2A-132D555309C3}" type="presOf" srcId="{765963F1-FC0D-4641-80B9-E791ECCBBFA4}" destId="{EAE0B5E0-F0B9-42AD-B050-83E412F7B429}" srcOrd="0" destOrd="0" presId="urn:microsoft.com/office/officeart/2005/8/layout/radial4"/>
    <dgm:cxn modelId="{6DC806ED-DBCF-4B61-A4F2-0ADE407E4028}" type="presOf" srcId="{63FFE840-1A06-4EF9-BA80-33D4553A84F0}" destId="{1EC3534A-2FD0-4DB7-AD2E-116FCE7B0A11}" srcOrd="0" destOrd="0" presId="urn:microsoft.com/office/officeart/2005/8/layout/radial4"/>
    <dgm:cxn modelId="{B92F4E65-F66E-4CF8-9F57-E5C8A4BB11F9}" srcId="{8E15064F-B8A2-4BAF-94A5-4B75C80FE021}" destId="{765963F1-FC0D-4641-80B9-E791ECCBBFA4}" srcOrd="2" destOrd="0" parTransId="{4A2D79C5-26A4-4122-B28A-316B69D31428}" sibTransId="{2D2DED6F-5B18-4A9D-8083-2CE89F201216}"/>
    <dgm:cxn modelId="{A35F7238-7729-469A-8A1A-6C70A3FF10DF}" type="presOf" srcId="{402387E3-2DB2-4F9E-AF5C-B496064962EC}" destId="{3E748977-0895-4A9E-9690-FF83A6800E23}" srcOrd="0" destOrd="0" presId="urn:microsoft.com/office/officeart/2005/8/layout/radial4"/>
    <dgm:cxn modelId="{01D2B232-84B5-4678-819C-6AEDFA89D209}" type="presOf" srcId="{AD174B6D-A74F-4617-AF55-E10421ED00E8}" destId="{3E3DA386-48C1-4690-9A97-00890614C58B}" srcOrd="0" destOrd="0" presId="urn:microsoft.com/office/officeart/2005/8/layout/radial4"/>
    <dgm:cxn modelId="{7837E24B-A9F7-4FDE-AF5F-0B8FCC0A06B8}" type="presParOf" srcId="{14A34355-9D8E-4029-B89E-12AF9940876E}" destId="{063444B6-56B0-48FD-AB03-204D40EF6EB3}" srcOrd="0" destOrd="0" presId="urn:microsoft.com/office/officeart/2005/8/layout/radial4"/>
    <dgm:cxn modelId="{41F9D32D-BFE0-4F2F-B050-7C1764F07DF6}" type="presParOf" srcId="{14A34355-9D8E-4029-B89E-12AF9940876E}" destId="{3E748977-0895-4A9E-9690-FF83A6800E23}" srcOrd="1" destOrd="0" presId="urn:microsoft.com/office/officeart/2005/8/layout/radial4"/>
    <dgm:cxn modelId="{3225136F-5A0C-4EB2-9AAD-F026A5412422}" type="presParOf" srcId="{14A34355-9D8E-4029-B89E-12AF9940876E}" destId="{1EC3534A-2FD0-4DB7-AD2E-116FCE7B0A11}" srcOrd="2" destOrd="0" presId="urn:microsoft.com/office/officeart/2005/8/layout/radial4"/>
    <dgm:cxn modelId="{1C7CE717-B5D6-4340-B0B1-6D449DF5997B}" type="presParOf" srcId="{14A34355-9D8E-4029-B89E-12AF9940876E}" destId="{262BEB35-510E-44D3-A256-0626EC01E999}" srcOrd="3" destOrd="0" presId="urn:microsoft.com/office/officeart/2005/8/layout/radial4"/>
    <dgm:cxn modelId="{BC8F71D1-A0E5-4174-9413-CB7E3B05EF03}" type="presParOf" srcId="{14A34355-9D8E-4029-B89E-12AF9940876E}" destId="{3E3DA386-48C1-4690-9A97-00890614C58B}" srcOrd="4" destOrd="0" presId="urn:microsoft.com/office/officeart/2005/8/layout/radial4"/>
    <dgm:cxn modelId="{C2A08A6B-3A79-4695-B943-42B5D44A6634}" type="presParOf" srcId="{14A34355-9D8E-4029-B89E-12AF9940876E}" destId="{17CF5D49-41C6-4392-8B2F-BEA594432CF5}" srcOrd="5" destOrd="0" presId="urn:microsoft.com/office/officeart/2005/8/layout/radial4"/>
    <dgm:cxn modelId="{4771F043-0BF4-4AD1-A28E-FF5B94FA8EE8}" type="presParOf" srcId="{14A34355-9D8E-4029-B89E-12AF9940876E}" destId="{EAE0B5E0-F0B9-42AD-B050-83E412F7B429}" srcOrd="6" destOrd="0" presId="urn:microsoft.com/office/officeart/2005/8/layout/radial4"/>
    <dgm:cxn modelId="{C7B35B04-A4C8-49BC-BBCC-DF495B06434B}" type="presParOf" srcId="{14A34355-9D8E-4029-B89E-12AF9940876E}" destId="{94607DDF-91EF-4B84-A46E-D7F0F0F4ABE7}" srcOrd="7" destOrd="0" presId="urn:microsoft.com/office/officeart/2005/8/layout/radial4"/>
    <dgm:cxn modelId="{B42EAFC9-DC46-4F49-9BF3-6BE2CEB5F9B7}" type="presParOf" srcId="{14A34355-9D8E-4029-B89E-12AF9940876E}" destId="{35364267-EB4E-4968-9011-8733D4FE434B}" srcOrd="8" destOrd="0" presId="urn:microsoft.com/office/officeart/2005/8/layout/radial4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3468C-D6B6-4548-BE76-EF5A2A4380C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8E15064F-B8A2-4BAF-94A5-4B75C80FE021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lIns="0" tIns="0" rIns="0" bIns="0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 Corporate Performers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FEFDCC-DEAF-45FF-87EA-24FA8F98C9C6}" type="par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A9DFB3-DAEF-4DDF-B53F-B7E0003F4C42}" type="sib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FFE840-1A06-4EF9-BA80-33D4553A84F0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Have an entrepreneurial/</a:t>
          </a:r>
          <a:b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opportunistic mindset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2387E3-2DB2-4F9E-AF5C-B496064962EC}" type="parTrans" cxnId="{D1E4FCF2-CB67-429A-9723-797E0AD10C8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6A603-A304-4622-8BEB-4E969495329C}" type="sibTrans" cxnId="{D1E4FCF2-CB67-429A-9723-797E0AD10C82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5963F1-FC0D-4641-80B9-E791ECCBBFA4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Make effective </a:t>
          </a:r>
          <a:b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valuable competencies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2D79C5-26A4-4122-B28A-316B69D31428}" type="parTrans" cxnId="{B92F4E65-F66E-4CF8-9F57-E5C8A4BB11F9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2DED6F-5B18-4A9D-8083-2CE89F201216}" type="sibTrans" cxnId="{B92F4E65-F66E-4CF8-9F57-E5C8A4BB11F9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B71DDC-1AB9-4494-BEAC-E497DC9F8711}">
      <dgm:prSet phldrT="[Text]" custT="1"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Offer new </a:t>
          </a:r>
          <a:b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 innovative products and services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15C167-44D1-4D71-8ABD-BECC9791A91B}" type="parTrans" cxnId="{49FA4959-8626-4BFD-A470-2F10F3693AE5}">
      <dgm:prSet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F0A6B-EBB0-4783-8A1D-C264DB2363DB}" type="sibTrans" cxnId="{49FA4959-8626-4BFD-A470-2F10F3693AE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174B6D-A74F-4617-AF55-E10421ED00E8}">
      <dgm:prSet phldrT="[Text]" custT="1"/>
      <dgm:spPr>
        <a:solidFill>
          <a:srgbClr val="8CAF4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Are market/ customer-needs oriented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8D303C-445D-4824-B60A-DF4C736BAA16}" type="parTrans" cxnId="{5CAFDBF3-9FD3-49ED-91C2-07EDF707CFAD}">
      <dgm:prSet/>
      <dgm:spPr/>
      <dgm:t>
        <a:bodyPr/>
        <a:lstStyle/>
        <a:p>
          <a:endParaRPr lang="en-US"/>
        </a:p>
      </dgm:t>
    </dgm:pt>
    <dgm:pt modelId="{1E0E0AF6-3BEC-464F-8DD6-BA1C6A1D6B2D}" type="sibTrans" cxnId="{5CAFDBF3-9FD3-49ED-91C2-07EDF707CFAD}">
      <dgm:prSet/>
      <dgm:spPr/>
      <dgm:t>
        <a:bodyPr/>
        <a:lstStyle/>
        <a:p>
          <a:endParaRPr lang="en-US"/>
        </a:p>
      </dgm:t>
    </dgm:pt>
    <dgm:pt modelId="{14A34355-9D8E-4029-B89E-12AF9940876E}" type="pres">
      <dgm:prSet presAssocID="{F7C3468C-D6B6-4548-BE76-EF5A2A4380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444B6-56B0-48FD-AB03-204D40EF6EB3}" type="pres">
      <dgm:prSet presAssocID="{8E15064F-B8A2-4BAF-94A5-4B75C80FE021}" presName="centerShape" presStyleLbl="node0" presStyleIdx="0" presStyleCnt="1" custScaleX="145562" custLinFactNeighborX="222"/>
      <dgm:spPr/>
      <dgm:t>
        <a:bodyPr/>
        <a:lstStyle/>
        <a:p>
          <a:endParaRPr lang="en-US"/>
        </a:p>
      </dgm:t>
    </dgm:pt>
    <dgm:pt modelId="{3E748977-0895-4A9E-9690-FF83A6800E23}" type="pres">
      <dgm:prSet presAssocID="{402387E3-2DB2-4F9E-AF5C-B496064962E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EC3534A-2FD0-4DB7-AD2E-116FCE7B0A11}" type="pres">
      <dgm:prSet presAssocID="{63FFE840-1A06-4EF9-BA80-33D4553A84F0}" presName="node" presStyleLbl="node1" presStyleIdx="0" presStyleCnt="4" custScaleX="124032" custRadScaleRad="124020" custRadScaleInc="-16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BEB35-510E-44D3-A256-0626EC01E999}" type="pres">
      <dgm:prSet presAssocID="{A58D303C-445D-4824-B60A-DF4C736BAA1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3E3DA386-48C1-4690-9A97-00890614C58B}" type="pres">
      <dgm:prSet presAssocID="{AD174B6D-A74F-4617-AF55-E10421ED00E8}" presName="node" presStyleLbl="node1" presStyleIdx="1" presStyleCnt="4" custScaleX="117234" custRadScaleRad="108138" custRadScaleInc="-17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F5D49-41C6-4392-8B2F-BEA594432CF5}" type="pres">
      <dgm:prSet presAssocID="{4A2D79C5-26A4-4122-B28A-316B69D3142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AE0B5E0-F0B9-42AD-B050-83E412F7B429}" type="pres">
      <dgm:prSet presAssocID="{765963F1-FC0D-4641-80B9-E791ECCBBFA4}" presName="node" presStyleLbl="node1" presStyleIdx="2" presStyleCnt="4" custScaleX="132756" custRadScaleRad="110476" custRadScaleInc="21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07DDF-91EF-4B84-A46E-D7F0F0F4ABE7}" type="pres">
      <dgm:prSet presAssocID="{8915C167-44D1-4D71-8ABD-BECC9791A91B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35364267-EB4E-4968-9011-8733D4FE434B}" type="pres">
      <dgm:prSet presAssocID="{3EB71DDC-1AB9-4494-BEAC-E497DC9F8711}" presName="node" presStyleLbl="node1" presStyleIdx="3" presStyleCnt="4" custScaleX="117234" custRadScaleRad="121597" custRadScaleInc="16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B09D9-54BB-4586-BA06-A79740468D59}" type="presOf" srcId="{4A2D79C5-26A4-4122-B28A-316B69D31428}" destId="{17CF5D49-41C6-4392-8B2F-BEA594432CF5}" srcOrd="0" destOrd="0" presId="urn:microsoft.com/office/officeart/2005/8/layout/radial4"/>
    <dgm:cxn modelId="{C8A9C11A-2A6D-4DFF-928F-0E7E610D0952}" type="presOf" srcId="{AD174B6D-A74F-4617-AF55-E10421ED00E8}" destId="{3E3DA386-48C1-4690-9A97-00890614C58B}" srcOrd="0" destOrd="0" presId="urn:microsoft.com/office/officeart/2005/8/layout/radial4"/>
    <dgm:cxn modelId="{DF4FFF07-7585-4BE3-9C91-E61E41DEC661}" type="presOf" srcId="{402387E3-2DB2-4F9E-AF5C-B496064962EC}" destId="{3E748977-0895-4A9E-9690-FF83A6800E23}" srcOrd="0" destOrd="0" presId="urn:microsoft.com/office/officeart/2005/8/layout/radial4"/>
    <dgm:cxn modelId="{D1E4FCF2-CB67-429A-9723-797E0AD10C82}" srcId="{8E15064F-B8A2-4BAF-94A5-4B75C80FE021}" destId="{63FFE840-1A06-4EF9-BA80-33D4553A84F0}" srcOrd="0" destOrd="0" parTransId="{402387E3-2DB2-4F9E-AF5C-B496064962EC}" sibTransId="{69B6A603-A304-4622-8BEB-4E969495329C}"/>
    <dgm:cxn modelId="{CAC86784-42BF-4C35-BC80-C9DD14AAD3B1}" type="presOf" srcId="{A58D303C-445D-4824-B60A-DF4C736BAA16}" destId="{262BEB35-510E-44D3-A256-0626EC01E999}" srcOrd="0" destOrd="0" presId="urn:microsoft.com/office/officeart/2005/8/layout/radial4"/>
    <dgm:cxn modelId="{49FA4959-8626-4BFD-A470-2F10F3693AE5}" srcId="{8E15064F-B8A2-4BAF-94A5-4B75C80FE021}" destId="{3EB71DDC-1AB9-4494-BEAC-E497DC9F8711}" srcOrd="3" destOrd="0" parTransId="{8915C167-44D1-4D71-8ABD-BECC9791A91B}" sibTransId="{3B7F0A6B-EBB0-4783-8A1D-C264DB2363DB}"/>
    <dgm:cxn modelId="{639A0EE0-6FB8-4509-B95A-D809F858EF90}" type="presOf" srcId="{8915C167-44D1-4D71-8ABD-BECC9791A91B}" destId="{94607DDF-91EF-4B84-A46E-D7F0F0F4ABE7}" srcOrd="0" destOrd="0" presId="urn:microsoft.com/office/officeart/2005/8/layout/radial4"/>
    <dgm:cxn modelId="{DB98E5D0-D991-4CF1-943C-2DBC8B8F645A}" type="presOf" srcId="{F7C3468C-D6B6-4548-BE76-EF5A2A4380C1}" destId="{14A34355-9D8E-4029-B89E-12AF9940876E}" srcOrd="0" destOrd="0" presId="urn:microsoft.com/office/officeart/2005/8/layout/radial4"/>
    <dgm:cxn modelId="{5CAFDBF3-9FD3-49ED-91C2-07EDF707CFAD}" srcId="{8E15064F-B8A2-4BAF-94A5-4B75C80FE021}" destId="{AD174B6D-A74F-4617-AF55-E10421ED00E8}" srcOrd="1" destOrd="0" parTransId="{A58D303C-445D-4824-B60A-DF4C736BAA16}" sibTransId="{1E0E0AF6-3BEC-464F-8DD6-BA1C6A1D6B2D}"/>
    <dgm:cxn modelId="{B92F4E65-F66E-4CF8-9F57-E5C8A4BB11F9}" srcId="{8E15064F-B8A2-4BAF-94A5-4B75C80FE021}" destId="{765963F1-FC0D-4641-80B9-E791ECCBBFA4}" srcOrd="2" destOrd="0" parTransId="{4A2D79C5-26A4-4122-B28A-316B69D31428}" sibTransId="{2D2DED6F-5B18-4A9D-8083-2CE89F201216}"/>
    <dgm:cxn modelId="{089283F4-66BC-41D5-A768-3E837D40EB1F}" type="presOf" srcId="{63FFE840-1A06-4EF9-BA80-33D4553A84F0}" destId="{1EC3534A-2FD0-4DB7-AD2E-116FCE7B0A11}" srcOrd="0" destOrd="0" presId="urn:microsoft.com/office/officeart/2005/8/layout/radial4"/>
    <dgm:cxn modelId="{689209AD-6CE3-4E1D-845D-2DB9D45E57E6}" type="presOf" srcId="{3EB71DDC-1AB9-4494-BEAC-E497DC9F8711}" destId="{35364267-EB4E-4968-9011-8733D4FE434B}" srcOrd="0" destOrd="0" presId="urn:microsoft.com/office/officeart/2005/8/layout/radial4"/>
    <dgm:cxn modelId="{59A0B01E-2611-48C1-8480-8D232A7A5952}" type="presOf" srcId="{765963F1-FC0D-4641-80B9-E791ECCBBFA4}" destId="{EAE0B5E0-F0B9-42AD-B050-83E412F7B429}" srcOrd="0" destOrd="0" presId="urn:microsoft.com/office/officeart/2005/8/layout/radial4"/>
    <dgm:cxn modelId="{6175C35C-5605-4016-82E7-EC2564F07BD0}" srcId="{F7C3468C-D6B6-4548-BE76-EF5A2A4380C1}" destId="{8E15064F-B8A2-4BAF-94A5-4B75C80FE021}" srcOrd="0" destOrd="0" parTransId="{5DFEFDCC-DEAF-45FF-87EA-24FA8F98C9C6}" sibTransId="{89A9DFB3-DAEF-4DDF-B53F-B7E0003F4C42}"/>
    <dgm:cxn modelId="{587D492E-52EB-4D81-8529-8F60A3C7A786}" type="presOf" srcId="{8E15064F-B8A2-4BAF-94A5-4B75C80FE021}" destId="{063444B6-56B0-48FD-AB03-204D40EF6EB3}" srcOrd="0" destOrd="0" presId="urn:microsoft.com/office/officeart/2005/8/layout/radial4"/>
    <dgm:cxn modelId="{D91A6C4B-66BE-4D68-88B3-8DAC9100BF48}" type="presParOf" srcId="{14A34355-9D8E-4029-B89E-12AF9940876E}" destId="{063444B6-56B0-48FD-AB03-204D40EF6EB3}" srcOrd="0" destOrd="0" presId="urn:microsoft.com/office/officeart/2005/8/layout/radial4"/>
    <dgm:cxn modelId="{3EC32D0B-81EC-4D5E-9369-FE0F60985BC1}" type="presParOf" srcId="{14A34355-9D8E-4029-B89E-12AF9940876E}" destId="{3E748977-0895-4A9E-9690-FF83A6800E23}" srcOrd="1" destOrd="0" presId="urn:microsoft.com/office/officeart/2005/8/layout/radial4"/>
    <dgm:cxn modelId="{6513AFEA-C341-4995-B447-27A4CCB339C5}" type="presParOf" srcId="{14A34355-9D8E-4029-B89E-12AF9940876E}" destId="{1EC3534A-2FD0-4DB7-AD2E-116FCE7B0A11}" srcOrd="2" destOrd="0" presId="urn:microsoft.com/office/officeart/2005/8/layout/radial4"/>
    <dgm:cxn modelId="{8F54C63E-DFDF-415F-BF62-C53B5E08417B}" type="presParOf" srcId="{14A34355-9D8E-4029-B89E-12AF9940876E}" destId="{262BEB35-510E-44D3-A256-0626EC01E999}" srcOrd="3" destOrd="0" presId="urn:microsoft.com/office/officeart/2005/8/layout/radial4"/>
    <dgm:cxn modelId="{CBA05D77-0128-43CA-BED8-4412CA72B6BD}" type="presParOf" srcId="{14A34355-9D8E-4029-B89E-12AF9940876E}" destId="{3E3DA386-48C1-4690-9A97-00890614C58B}" srcOrd="4" destOrd="0" presId="urn:microsoft.com/office/officeart/2005/8/layout/radial4"/>
    <dgm:cxn modelId="{DEBF648A-5555-4C30-AFE8-59AC4577AB49}" type="presParOf" srcId="{14A34355-9D8E-4029-B89E-12AF9940876E}" destId="{17CF5D49-41C6-4392-8B2F-BEA594432CF5}" srcOrd="5" destOrd="0" presId="urn:microsoft.com/office/officeart/2005/8/layout/radial4"/>
    <dgm:cxn modelId="{1A9F7AB0-5421-44FA-A1B7-64BC9914D958}" type="presParOf" srcId="{14A34355-9D8E-4029-B89E-12AF9940876E}" destId="{EAE0B5E0-F0B9-42AD-B050-83E412F7B429}" srcOrd="6" destOrd="0" presId="urn:microsoft.com/office/officeart/2005/8/layout/radial4"/>
    <dgm:cxn modelId="{72462767-5575-4B72-BD7B-EE74E4CAEA42}" type="presParOf" srcId="{14A34355-9D8E-4029-B89E-12AF9940876E}" destId="{94607DDF-91EF-4B84-A46E-D7F0F0F4ABE7}" srcOrd="7" destOrd="0" presId="urn:microsoft.com/office/officeart/2005/8/layout/radial4"/>
    <dgm:cxn modelId="{6D6A3CEC-E037-4535-A30B-4BEFDAC74C45}" type="presParOf" srcId="{14A34355-9D8E-4029-B89E-12AF9940876E}" destId="{35364267-EB4E-4968-9011-8733D4FE434B}" srcOrd="8" destOrd="0" presId="urn:microsoft.com/office/officeart/2005/8/layout/radial4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3468C-D6B6-4548-BE76-EF5A2A4380C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8E15064F-B8A2-4BAF-94A5-4B75C80FE021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lIns="0" tIns="0" rIns="0" bIns="0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Firm’s Strategic Choices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FEFDCC-DEAF-45FF-87EA-24FA8F98C9C6}" type="par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A9DFB3-DAEF-4DDF-B53F-B7E0003F4C42}" type="sibTrans" cxnId="{6175C35C-5605-4016-82E7-EC2564F07BD0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FFE840-1A06-4EF9-BA80-33D4553A84F0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Economies </a:t>
          </a:r>
          <a:b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scale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2387E3-2DB2-4F9E-AF5C-B496064962EC}" type="parTrans" cxnId="{D1E4FCF2-CB67-429A-9723-797E0AD10C8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6A603-A304-4622-8BEB-4E969495329C}" type="sibTrans" cxnId="{D1E4FCF2-CB67-429A-9723-797E0AD10C82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8AA190-BED6-48B2-8918-74C92564D0DC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Barriers to market entry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7A57DF-5E6E-4044-AA52-FD4C957A9CBE}" type="parTrans" cxnId="{FD0A84F5-237D-42E0-AD02-35BBB637F13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640349-9975-4F86-AFC1-FAF46A2ABAAF}" type="sibTrans" cxnId="{FD0A84F5-237D-42E0-AD02-35BBB637F13D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5963F1-FC0D-4641-80B9-E791ECCBBFA4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Diversification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2D79C5-26A4-4122-B28A-316B69D31428}" type="parTrans" cxnId="{B92F4E65-F66E-4CF8-9F57-E5C8A4BB11F9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2DED6F-5B18-4A9D-8083-2CE89F201216}" type="sibTrans" cxnId="{B92F4E65-F66E-4CF8-9F57-E5C8A4BB11F9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902C0C-D2B1-4CA2-9AAB-EEC6D465B17A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 differentiation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9CFDA4-3027-43E5-A8E5-74923221EB37}" type="parTrans" cxnId="{AAD986E6-05AE-47FF-82C4-75C42E5EAEC5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05C51-32B4-4C4E-9D6D-1D90EBF8C176}" type="sibTrans" cxnId="{AAD986E6-05AE-47FF-82C4-75C42E5EAEC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E0A66F-E4B0-4616-A773-4DC6921484EA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Industry concentration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8D51E2-6F97-427F-8BE4-2CD7FDB9714D}" type="parTrans" cxnId="{51F88B63-0405-478E-99A3-D4946387638C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65B4E1-F83B-41E6-98DF-C30F54F382DE}" type="sibTrans" cxnId="{51F88B63-0405-478E-99A3-D4946387638C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B71DDC-1AB9-4494-BEAC-E497DC9F8711}">
      <dgm:prSet phldrT="[Text]" custT="1"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Market </a:t>
          </a:r>
          <a:b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frictions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15C167-44D1-4D71-8ABD-BECC9791A91B}" type="parTrans" cxnId="{49FA4959-8626-4BFD-A470-2F10F3693AE5}">
      <dgm:prSet/>
      <dgm:spPr>
        <a:solidFill>
          <a:schemeClr val="bg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F0A6B-EBB0-4783-8A1D-C264DB2363DB}" type="sibTrans" cxnId="{49FA4959-8626-4BFD-A470-2F10F3693AE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A34355-9D8E-4029-B89E-12AF9940876E}" type="pres">
      <dgm:prSet presAssocID="{F7C3468C-D6B6-4548-BE76-EF5A2A4380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444B6-56B0-48FD-AB03-204D40EF6EB3}" type="pres">
      <dgm:prSet presAssocID="{8E15064F-B8A2-4BAF-94A5-4B75C80FE021}" presName="centerShape" presStyleLbl="node0" presStyleIdx="0" presStyleCnt="1" custScaleX="145562"/>
      <dgm:spPr/>
      <dgm:t>
        <a:bodyPr/>
        <a:lstStyle/>
        <a:p>
          <a:endParaRPr lang="en-US"/>
        </a:p>
      </dgm:t>
    </dgm:pt>
    <dgm:pt modelId="{3E748977-0895-4A9E-9690-FF83A6800E23}" type="pres">
      <dgm:prSet presAssocID="{402387E3-2DB2-4F9E-AF5C-B496064962EC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1EC3534A-2FD0-4DB7-AD2E-116FCE7B0A11}" type="pres">
      <dgm:prSet presAssocID="{63FFE840-1A06-4EF9-BA80-33D4553A84F0}" presName="node" presStyleLbl="node1" presStyleIdx="0" presStyleCnt="6" custScaleX="131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6FCAB-F7A9-4F55-ACE8-CB69B2BE3B8A}" type="pres">
      <dgm:prSet presAssocID="{BB7A57DF-5E6E-4044-AA52-FD4C957A9CBE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E8701BFC-5602-4983-8088-3168794DA6EA}" type="pres">
      <dgm:prSet presAssocID="{558AA190-BED6-48B2-8918-74C92564D0DC}" presName="node" presStyleLbl="node1" presStyleIdx="1" presStyleCnt="6" custScaleX="131363" custRadScaleRad="95736" custRadScaleInc="-12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F5D49-41C6-4392-8B2F-BEA594432CF5}" type="pres">
      <dgm:prSet presAssocID="{4A2D79C5-26A4-4122-B28A-316B69D31428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EAE0B5E0-F0B9-42AD-B050-83E412F7B429}" type="pres">
      <dgm:prSet presAssocID="{765963F1-FC0D-4641-80B9-E791ECCBBFA4}" presName="node" presStyleLbl="node1" presStyleIdx="2" presStyleCnt="6" custScaleX="136567" custRadScaleRad="103872" custRadScaleInc="-19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79F1B-147A-47C8-A015-BD7BAF4B4C16}" type="pres">
      <dgm:prSet presAssocID="{EC9CFDA4-3027-43E5-A8E5-74923221EB37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6B796F21-35F0-48B0-A4E0-E538F54F0924}" type="pres">
      <dgm:prSet presAssocID="{0E902C0C-D2B1-4CA2-9AAB-EEC6D465B17A}" presName="node" presStyleLbl="node1" presStyleIdx="3" presStyleCnt="6" custScaleX="136567" custRadScaleRad="103872" custRadScaleInc="19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8FE6A-40E3-4FE6-A322-07FF2B34AF0A}" type="pres">
      <dgm:prSet presAssocID="{CE8D51E2-6F97-427F-8BE4-2CD7FDB9714D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F6C56BC6-E3C1-4063-B258-C7F290E78475}" type="pres">
      <dgm:prSet presAssocID="{BCE0A66F-E4B0-4616-A773-4DC6921484EA}" presName="node" presStyleLbl="node1" presStyleIdx="4" presStyleCnt="6" custScaleX="131363" custRadScaleRad="95736" custRadScaleInc="12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07DDF-91EF-4B84-A46E-D7F0F0F4ABE7}" type="pres">
      <dgm:prSet presAssocID="{8915C167-44D1-4D71-8ABD-BECC9791A91B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35364267-EB4E-4968-9011-8733D4FE434B}" type="pres">
      <dgm:prSet presAssocID="{3EB71DDC-1AB9-4494-BEAC-E497DC9F8711}" presName="node" presStyleLbl="node1" presStyleIdx="5" presStyleCnt="6" custScaleX="131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564E71-E5DE-4063-88E9-70DDE741D845}" type="presOf" srcId="{CE8D51E2-6F97-427F-8BE4-2CD7FDB9714D}" destId="{CD18FE6A-40E3-4FE6-A322-07FF2B34AF0A}" srcOrd="0" destOrd="0" presId="urn:microsoft.com/office/officeart/2005/8/layout/radial4"/>
    <dgm:cxn modelId="{E6DC3C38-CF9F-4C54-94F6-27DD17A69657}" type="presOf" srcId="{558AA190-BED6-48B2-8918-74C92564D0DC}" destId="{E8701BFC-5602-4983-8088-3168794DA6EA}" srcOrd="0" destOrd="0" presId="urn:microsoft.com/office/officeart/2005/8/layout/radial4"/>
    <dgm:cxn modelId="{D1E4FCF2-CB67-429A-9723-797E0AD10C82}" srcId="{8E15064F-B8A2-4BAF-94A5-4B75C80FE021}" destId="{63FFE840-1A06-4EF9-BA80-33D4553A84F0}" srcOrd="0" destOrd="0" parTransId="{402387E3-2DB2-4F9E-AF5C-B496064962EC}" sibTransId="{69B6A603-A304-4622-8BEB-4E969495329C}"/>
    <dgm:cxn modelId="{87D608A6-4170-4A2A-9FFD-A886E8CA8CA8}" type="presOf" srcId="{4A2D79C5-26A4-4122-B28A-316B69D31428}" destId="{17CF5D49-41C6-4392-8B2F-BEA594432CF5}" srcOrd="0" destOrd="0" presId="urn:microsoft.com/office/officeart/2005/8/layout/radial4"/>
    <dgm:cxn modelId="{464DF56F-1F18-4D6F-96C1-A8A93ABA9EB5}" type="presOf" srcId="{BB7A57DF-5E6E-4044-AA52-FD4C957A9CBE}" destId="{C516FCAB-F7A9-4F55-ACE8-CB69B2BE3B8A}" srcOrd="0" destOrd="0" presId="urn:microsoft.com/office/officeart/2005/8/layout/radial4"/>
    <dgm:cxn modelId="{49FA4959-8626-4BFD-A470-2F10F3693AE5}" srcId="{8E15064F-B8A2-4BAF-94A5-4B75C80FE021}" destId="{3EB71DDC-1AB9-4494-BEAC-E497DC9F8711}" srcOrd="5" destOrd="0" parTransId="{8915C167-44D1-4D71-8ABD-BECC9791A91B}" sibTransId="{3B7F0A6B-EBB0-4783-8A1D-C264DB2363DB}"/>
    <dgm:cxn modelId="{FD0A84F5-237D-42E0-AD02-35BBB637F13D}" srcId="{8E15064F-B8A2-4BAF-94A5-4B75C80FE021}" destId="{558AA190-BED6-48B2-8918-74C92564D0DC}" srcOrd="1" destOrd="0" parTransId="{BB7A57DF-5E6E-4044-AA52-FD4C957A9CBE}" sibTransId="{3A640349-9975-4F86-AFC1-FAF46A2ABAAF}"/>
    <dgm:cxn modelId="{D077F76F-B143-4EC4-8732-890EB9D13389}" type="presOf" srcId="{8E15064F-B8A2-4BAF-94A5-4B75C80FE021}" destId="{063444B6-56B0-48FD-AB03-204D40EF6EB3}" srcOrd="0" destOrd="0" presId="urn:microsoft.com/office/officeart/2005/8/layout/radial4"/>
    <dgm:cxn modelId="{6ACE9124-FE8C-4D11-B272-9DDE49778562}" type="presOf" srcId="{3EB71DDC-1AB9-4494-BEAC-E497DC9F8711}" destId="{35364267-EB4E-4968-9011-8733D4FE434B}" srcOrd="0" destOrd="0" presId="urn:microsoft.com/office/officeart/2005/8/layout/radial4"/>
    <dgm:cxn modelId="{A9022E57-CE1B-4320-A3DD-C7726F63B816}" type="presOf" srcId="{402387E3-2DB2-4F9E-AF5C-B496064962EC}" destId="{3E748977-0895-4A9E-9690-FF83A6800E23}" srcOrd="0" destOrd="0" presId="urn:microsoft.com/office/officeart/2005/8/layout/radial4"/>
    <dgm:cxn modelId="{8E977615-FEDB-43A5-9C91-BDB64AACD7BE}" type="presOf" srcId="{BCE0A66F-E4B0-4616-A773-4DC6921484EA}" destId="{F6C56BC6-E3C1-4063-B258-C7F290E78475}" srcOrd="0" destOrd="0" presId="urn:microsoft.com/office/officeart/2005/8/layout/radial4"/>
    <dgm:cxn modelId="{DB6F13D5-7D10-47CD-865E-9BBEA4DCD758}" type="presOf" srcId="{8915C167-44D1-4D71-8ABD-BECC9791A91B}" destId="{94607DDF-91EF-4B84-A46E-D7F0F0F4ABE7}" srcOrd="0" destOrd="0" presId="urn:microsoft.com/office/officeart/2005/8/layout/radial4"/>
    <dgm:cxn modelId="{B92F4E65-F66E-4CF8-9F57-E5C8A4BB11F9}" srcId="{8E15064F-B8A2-4BAF-94A5-4B75C80FE021}" destId="{765963F1-FC0D-4641-80B9-E791ECCBBFA4}" srcOrd="2" destOrd="0" parTransId="{4A2D79C5-26A4-4122-B28A-316B69D31428}" sibTransId="{2D2DED6F-5B18-4A9D-8083-2CE89F201216}"/>
    <dgm:cxn modelId="{AAD986E6-05AE-47FF-82C4-75C42E5EAEC5}" srcId="{8E15064F-B8A2-4BAF-94A5-4B75C80FE021}" destId="{0E902C0C-D2B1-4CA2-9AAB-EEC6D465B17A}" srcOrd="3" destOrd="0" parTransId="{EC9CFDA4-3027-43E5-A8E5-74923221EB37}" sibTransId="{BC505C51-32B4-4C4E-9D6D-1D90EBF8C176}"/>
    <dgm:cxn modelId="{BBD645D4-9000-4414-9465-502931A79963}" type="presOf" srcId="{EC9CFDA4-3027-43E5-A8E5-74923221EB37}" destId="{E2A79F1B-147A-47C8-A015-BD7BAF4B4C16}" srcOrd="0" destOrd="0" presId="urn:microsoft.com/office/officeart/2005/8/layout/radial4"/>
    <dgm:cxn modelId="{51F88B63-0405-478E-99A3-D4946387638C}" srcId="{8E15064F-B8A2-4BAF-94A5-4B75C80FE021}" destId="{BCE0A66F-E4B0-4616-A773-4DC6921484EA}" srcOrd="4" destOrd="0" parTransId="{CE8D51E2-6F97-427F-8BE4-2CD7FDB9714D}" sibTransId="{FE65B4E1-F83B-41E6-98DF-C30F54F382DE}"/>
    <dgm:cxn modelId="{D0397B55-5821-4CBB-AC7B-C4B26E3D3E45}" type="presOf" srcId="{0E902C0C-D2B1-4CA2-9AAB-EEC6D465B17A}" destId="{6B796F21-35F0-48B0-A4E0-E538F54F0924}" srcOrd="0" destOrd="0" presId="urn:microsoft.com/office/officeart/2005/8/layout/radial4"/>
    <dgm:cxn modelId="{6175C35C-5605-4016-82E7-EC2564F07BD0}" srcId="{F7C3468C-D6B6-4548-BE76-EF5A2A4380C1}" destId="{8E15064F-B8A2-4BAF-94A5-4B75C80FE021}" srcOrd="0" destOrd="0" parTransId="{5DFEFDCC-DEAF-45FF-87EA-24FA8F98C9C6}" sibTransId="{89A9DFB3-DAEF-4DDF-B53F-B7E0003F4C42}"/>
    <dgm:cxn modelId="{B5B6BE41-BF0E-450B-890A-00C109423CF5}" type="presOf" srcId="{F7C3468C-D6B6-4548-BE76-EF5A2A4380C1}" destId="{14A34355-9D8E-4029-B89E-12AF9940876E}" srcOrd="0" destOrd="0" presId="urn:microsoft.com/office/officeart/2005/8/layout/radial4"/>
    <dgm:cxn modelId="{2EB0A9AC-162B-49A2-A2A8-80A36257BE76}" type="presOf" srcId="{63FFE840-1A06-4EF9-BA80-33D4553A84F0}" destId="{1EC3534A-2FD0-4DB7-AD2E-116FCE7B0A11}" srcOrd="0" destOrd="0" presId="urn:microsoft.com/office/officeart/2005/8/layout/radial4"/>
    <dgm:cxn modelId="{716259D8-F51C-4B99-9366-78401D1D5CB4}" type="presOf" srcId="{765963F1-FC0D-4641-80B9-E791ECCBBFA4}" destId="{EAE0B5E0-F0B9-42AD-B050-83E412F7B429}" srcOrd="0" destOrd="0" presId="urn:microsoft.com/office/officeart/2005/8/layout/radial4"/>
    <dgm:cxn modelId="{4EB7E11E-4DF9-48A3-B8FD-28FB4E20D0D3}" type="presParOf" srcId="{14A34355-9D8E-4029-B89E-12AF9940876E}" destId="{063444B6-56B0-48FD-AB03-204D40EF6EB3}" srcOrd="0" destOrd="0" presId="urn:microsoft.com/office/officeart/2005/8/layout/radial4"/>
    <dgm:cxn modelId="{9B6BBA4B-CAA8-43D3-AE36-E94AB51B30B7}" type="presParOf" srcId="{14A34355-9D8E-4029-B89E-12AF9940876E}" destId="{3E748977-0895-4A9E-9690-FF83A6800E23}" srcOrd="1" destOrd="0" presId="urn:microsoft.com/office/officeart/2005/8/layout/radial4"/>
    <dgm:cxn modelId="{148F60C2-3A59-4C11-A7E7-EEDD45E2F863}" type="presParOf" srcId="{14A34355-9D8E-4029-B89E-12AF9940876E}" destId="{1EC3534A-2FD0-4DB7-AD2E-116FCE7B0A11}" srcOrd="2" destOrd="0" presId="urn:microsoft.com/office/officeart/2005/8/layout/radial4"/>
    <dgm:cxn modelId="{072F3F40-EC30-4A33-A956-A7E3F9D1CFD7}" type="presParOf" srcId="{14A34355-9D8E-4029-B89E-12AF9940876E}" destId="{C516FCAB-F7A9-4F55-ACE8-CB69B2BE3B8A}" srcOrd="3" destOrd="0" presId="urn:microsoft.com/office/officeart/2005/8/layout/radial4"/>
    <dgm:cxn modelId="{D9E50B4C-44F6-40DD-81F8-C74A64083862}" type="presParOf" srcId="{14A34355-9D8E-4029-B89E-12AF9940876E}" destId="{E8701BFC-5602-4983-8088-3168794DA6EA}" srcOrd="4" destOrd="0" presId="urn:microsoft.com/office/officeart/2005/8/layout/radial4"/>
    <dgm:cxn modelId="{41538616-8889-4F3A-B159-8DA02E888D90}" type="presParOf" srcId="{14A34355-9D8E-4029-B89E-12AF9940876E}" destId="{17CF5D49-41C6-4392-8B2F-BEA594432CF5}" srcOrd="5" destOrd="0" presId="urn:microsoft.com/office/officeart/2005/8/layout/radial4"/>
    <dgm:cxn modelId="{D3C46397-032B-466E-8FCA-A2C2EFAD1B67}" type="presParOf" srcId="{14A34355-9D8E-4029-B89E-12AF9940876E}" destId="{EAE0B5E0-F0B9-42AD-B050-83E412F7B429}" srcOrd="6" destOrd="0" presId="urn:microsoft.com/office/officeart/2005/8/layout/radial4"/>
    <dgm:cxn modelId="{3DFBAE6C-95DC-425C-A1F9-1EAFF01C0E95}" type="presParOf" srcId="{14A34355-9D8E-4029-B89E-12AF9940876E}" destId="{E2A79F1B-147A-47C8-A015-BD7BAF4B4C16}" srcOrd="7" destOrd="0" presId="urn:microsoft.com/office/officeart/2005/8/layout/radial4"/>
    <dgm:cxn modelId="{4004617C-3D29-4E11-8CD1-370DB70B1612}" type="presParOf" srcId="{14A34355-9D8E-4029-B89E-12AF9940876E}" destId="{6B796F21-35F0-48B0-A4E0-E538F54F0924}" srcOrd="8" destOrd="0" presId="urn:microsoft.com/office/officeart/2005/8/layout/radial4"/>
    <dgm:cxn modelId="{C5C300E3-BDE7-4C60-8F4B-CA5B1A575D8E}" type="presParOf" srcId="{14A34355-9D8E-4029-B89E-12AF9940876E}" destId="{CD18FE6A-40E3-4FE6-A322-07FF2B34AF0A}" srcOrd="9" destOrd="0" presId="urn:microsoft.com/office/officeart/2005/8/layout/radial4"/>
    <dgm:cxn modelId="{13B9E58D-415B-4A44-92B5-3A36CB6D1BD8}" type="presParOf" srcId="{14A34355-9D8E-4029-B89E-12AF9940876E}" destId="{F6C56BC6-E3C1-4063-B258-C7F290E78475}" srcOrd="10" destOrd="0" presId="urn:microsoft.com/office/officeart/2005/8/layout/radial4"/>
    <dgm:cxn modelId="{93F924D9-73BA-4EDD-AA31-287D90655477}" type="presParOf" srcId="{14A34355-9D8E-4029-B89E-12AF9940876E}" destId="{94607DDF-91EF-4B84-A46E-D7F0F0F4ABE7}" srcOrd="11" destOrd="0" presId="urn:microsoft.com/office/officeart/2005/8/layout/radial4"/>
    <dgm:cxn modelId="{611C4A11-FACE-4273-918A-9472B474FA08}" type="presParOf" srcId="{14A34355-9D8E-4029-B89E-12AF9940876E}" destId="{35364267-EB4E-4968-9011-8733D4FE434B}" srcOrd="12" destOrd="0" presId="urn:microsoft.com/office/officeart/2005/8/layout/radial4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84291-4053-4375-8EBE-FFA7D94251BE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71624-06E7-4587-BD41-0D72A31AD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9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2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8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4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05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2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92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1624-06E7-4587-BD41-0D72A31AD3E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lvl1pPr>
              <a:defRPr lang="en-US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83076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90600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6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lvl1pPr>
              <a:defRPr lang="en-US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219200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lvl1pPr>
              <a:defRPr lang="en-US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219200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8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9200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9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lvl1pPr>
              <a:def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9200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3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Line 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lvl1pPr>
              <a:def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85839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7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4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5791200" cy="320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just">
              <a:defRPr sz="700" b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77000"/>
            <a:ext cx="914400" cy="244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00" b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64" r:id="rId3"/>
    <p:sldLayoutId id="2147483665" r:id="rId4"/>
    <p:sldLayoutId id="2147483666" r:id="rId5"/>
    <p:sldLayoutId id="2147483676" r:id="rId6"/>
    <p:sldLayoutId id="2147483667" r:id="rId7"/>
    <p:sldLayoutId id="2147483672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172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6" y="815928"/>
            <a:ext cx="3242934" cy="40864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RightFacing" fov="1500000">
              <a:rot lat="616409" lon="19594605" rev="21594271"/>
            </a:camera>
            <a:lightRig rig="threePt" dir="t">
              <a:rot lat="0" lon="0" rev="2700000"/>
            </a:lightRig>
          </a:scene3d>
          <a:sp3d>
            <a:bevelT w="63500" h="63500"/>
            <a:bevelB w="0" h="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6296259"/>
            <a:ext cx="9143999" cy="56174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172211"/>
            <a:ext cx="9144000" cy="124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228600" y="6400800"/>
            <a:ext cx="5791200" cy="320675"/>
          </a:xfrm>
        </p:spPr>
        <p:txBody>
          <a:bodyPr/>
          <a:lstStyle/>
          <a:p>
            <a:pPr algn="just"/>
            <a:r>
              <a:rPr lang="en-US" sz="7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6477001"/>
            <a:ext cx="1295400" cy="244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>
              <a:defRPr sz="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pPr algn="r"/>
            <a:r>
              <a:rPr lang="en-US" sz="700" dirty="0" smtClean="0"/>
              <a:t>Presentation design </a:t>
            </a:r>
            <a:br>
              <a:rPr lang="en-US" sz="700" dirty="0" smtClean="0"/>
            </a:br>
            <a:r>
              <a:rPr lang="en-US" sz="700" dirty="0" smtClean="0"/>
              <a:t>by Charlie Cook </a:t>
            </a:r>
            <a:endParaRPr lang="en-US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1894582"/>
            <a:ext cx="27432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</a:t>
            </a:r>
            <a:endParaRPr lang="en-US" sz="32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2580382"/>
            <a:ext cx="525780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Strategic Management </a:t>
            </a:r>
            <a:r>
              <a:rPr lang="en-US" dirty="0" smtClean="0"/>
              <a:t>and </a:t>
            </a:r>
            <a:r>
              <a:rPr lang="en-US" dirty="0"/>
              <a:t>Strategic Competitiveness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5772834"/>
            <a:ext cx="4191000" cy="276999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STRATEGIC MANAGEMENT INPUTS</a:t>
            </a:r>
          </a:p>
        </p:txBody>
      </p:sp>
    </p:spTree>
    <p:extLst>
      <p:ext uri="{BB962C8B-B14F-4D97-AF65-F5344CB8AC3E}">
        <p14:creationId xmlns:p14="http://schemas.microsoft.com/office/powerpoint/2010/main" val="37738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</a:t>
            </a:r>
            <a:r>
              <a:rPr lang="en-US" dirty="0" smtClean="0"/>
              <a:t>Flexibility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1437"/>
            <a:ext cx="8077200" cy="48307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Strategic Flexibility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involves coping with </a:t>
            </a:r>
            <a:r>
              <a:rPr lang="en-US" dirty="0" smtClean="0"/>
              <a:t>the uncertainty </a:t>
            </a:r>
            <a:r>
              <a:rPr lang="en-US" dirty="0"/>
              <a:t>and </a:t>
            </a:r>
            <a:r>
              <a:rPr lang="en-US" dirty="0" smtClean="0"/>
              <a:t>risks of hypercompetitive environments.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must first overcome built-up organizational inertia.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requires developing the capacity for continuous learning and applying the new and updated skills sets and competencies to the firm’s competitive advantage.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Industry Organization (I/O) Model </a:t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Above-Average Returns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78205697"/>
              </p:ext>
            </p:extLst>
          </p:nvPr>
        </p:nvGraphicFramePr>
        <p:xfrm>
          <a:off x="228600" y="1676400"/>
          <a:ext cx="8686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90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466725"/>
            <a:ext cx="4762500" cy="5857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2296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1.2</a:t>
            </a:r>
            <a:b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I/O Model of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Above-Average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Returns</a:t>
            </a:r>
          </a:p>
        </p:txBody>
      </p:sp>
    </p:spTree>
    <p:extLst>
      <p:ext uri="{BB962C8B-B14F-4D97-AF65-F5344CB8AC3E}">
        <p14:creationId xmlns:p14="http://schemas.microsoft.com/office/powerpoint/2010/main" val="19992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Model Assumptions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The external </a:t>
            </a:r>
            <a:r>
              <a:rPr lang="en-US" dirty="0"/>
              <a:t>environment </a:t>
            </a:r>
            <a:r>
              <a:rPr lang="en-US" dirty="0" smtClean="0"/>
              <a:t>imposes </a:t>
            </a:r>
            <a:r>
              <a:rPr lang="en-US" dirty="0"/>
              <a:t>pressures and constraints that determine </a:t>
            </a:r>
            <a:r>
              <a:rPr lang="en-US" dirty="0" smtClean="0"/>
              <a:t>strategic choices.</a:t>
            </a:r>
          </a:p>
          <a:p>
            <a:pPr marL="396875" indent="-396875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Similarity in strategically </a:t>
            </a:r>
            <a:r>
              <a:rPr lang="en-US" dirty="0"/>
              <a:t>relevant </a:t>
            </a:r>
            <a:r>
              <a:rPr lang="en-US" dirty="0" smtClean="0"/>
              <a:t>resources causes competitors to pursue </a:t>
            </a:r>
            <a:r>
              <a:rPr lang="en-US" dirty="0"/>
              <a:t>similar </a:t>
            </a:r>
            <a:r>
              <a:rPr lang="en-US" dirty="0" smtClean="0"/>
              <a:t>strategies.</a:t>
            </a:r>
          </a:p>
          <a:p>
            <a:pPr marL="396875" indent="-396875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Resource differences among competitors are short-lived due to resource mobility across firms.</a:t>
            </a:r>
          </a:p>
          <a:p>
            <a:pPr marL="396875" indent="-396875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Strategic decision makers are rational and engage in profit-maximizing behaviors.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Forces Model of </a:t>
            </a:r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1424" y="3124200"/>
            <a:ext cx="219456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14825" tIns="214825" rIns="214825" bIns="214825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Suppliers</a:t>
            </a:r>
          </a:p>
        </p:txBody>
      </p:sp>
      <p:sp>
        <p:nvSpPr>
          <p:cNvPr id="6" name="Oval 5"/>
          <p:cNvSpPr/>
          <p:nvPr/>
        </p:nvSpPr>
        <p:spPr>
          <a:xfrm>
            <a:off x="3473038" y="1600200"/>
            <a:ext cx="219456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91440" tIns="91440" rIns="91440" bIns="91440" numCol="1" spcCol="1270" anchor="ctr" anchorCtr="1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Substitutes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3124200"/>
            <a:ext cx="219456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Buyers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73038" y="4648200"/>
            <a:ext cx="219456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Entrants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73038" y="3124200"/>
            <a:ext cx="219456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Rivalry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Arrow Connector 29"/>
          <p:cNvCxnSpPr>
            <a:stCxn id="5" idx="6"/>
            <a:endCxn id="29" idx="2"/>
          </p:cNvCxnSpPr>
          <p:nvPr/>
        </p:nvCxnSpPr>
        <p:spPr>
          <a:xfrm>
            <a:off x="2845984" y="3581400"/>
            <a:ext cx="627054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6"/>
            <a:endCxn id="12" idx="2"/>
          </p:cNvCxnSpPr>
          <p:nvPr/>
        </p:nvCxnSpPr>
        <p:spPr>
          <a:xfrm>
            <a:off x="5667598" y="3581400"/>
            <a:ext cx="580802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2"/>
            <a:endCxn id="5" idx="0"/>
          </p:cNvCxnSpPr>
          <p:nvPr/>
        </p:nvCxnSpPr>
        <p:spPr>
          <a:xfrm rot="10800000" flipV="1">
            <a:off x="1748704" y="2057400"/>
            <a:ext cx="1724334" cy="1066800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5" idx="4"/>
            <a:endCxn id="18" idx="2"/>
          </p:cNvCxnSpPr>
          <p:nvPr/>
        </p:nvCxnSpPr>
        <p:spPr>
          <a:xfrm rot="16200000" flipH="1">
            <a:off x="2077471" y="3709833"/>
            <a:ext cx="1066800" cy="1724334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6" idx="6"/>
          </p:cNvCxnSpPr>
          <p:nvPr/>
        </p:nvCxnSpPr>
        <p:spPr>
          <a:xfrm rot="16200000" flipV="1">
            <a:off x="5973239" y="1751759"/>
            <a:ext cx="1066800" cy="1678082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2" idx="4"/>
            <a:endCxn id="18" idx="6"/>
          </p:cNvCxnSpPr>
          <p:nvPr/>
        </p:nvCxnSpPr>
        <p:spPr>
          <a:xfrm rot="5400000">
            <a:off x="5973239" y="3732959"/>
            <a:ext cx="1066800" cy="1678082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8" idx="0"/>
            <a:endCxn id="29" idx="4"/>
          </p:cNvCxnSpPr>
          <p:nvPr/>
        </p:nvCxnSpPr>
        <p:spPr>
          <a:xfrm flipV="1">
            <a:off x="4570318" y="4038600"/>
            <a:ext cx="0" cy="6096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9" idx="0"/>
            <a:endCxn id="6" idx="4"/>
          </p:cNvCxnSpPr>
          <p:nvPr/>
        </p:nvCxnSpPr>
        <p:spPr>
          <a:xfrm flipV="1">
            <a:off x="4570318" y="2514600"/>
            <a:ext cx="0" cy="60960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6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Forces Model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Industry </a:t>
            </a:r>
            <a:r>
              <a:rPr lang="en-US" dirty="0"/>
              <a:t>profitability (i.e., </a:t>
            </a:r>
            <a:r>
              <a:rPr lang="en-US" dirty="0" smtClean="0"/>
              <a:t>rate </a:t>
            </a:r>
            <a:r>
              <a:rPr lang="en-US" dirty="0"/>
              <a:t>of return on invested capital relative to </a:t>
            </a:r>
            <a:r>
              <a:rPr lang="en-US" dirty="0" smtClean="0"/>
              <a:t>cost </a:t>
            </a:r>
            <a:r>
              <a:rPr lang="en-US" dirty="0"/>
              <a:t>of capital) is a function of interactions among </a:t>
            </a:r>
            <a:r>
              <a:rPr lang="en-US" dirty="0" smtClean="0"/>
              <a:t>the five forces.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Industry attractiveness equates to its profitability potential for earning above-average returns by: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Producing standardized </a:t>
            </a:r>
            <a:r>
              <a:rPr lang="en-US" dirty="0"/>
              <a:t>goods or services at costs below </a:t>
            </a:r>
            <a:r>
              <a:rPr lang="en-US" dirty="0" smtClean="0"/>
              <a:t>competitor costs </a:t>
            </a:r>
            <a:r>
              <a:rPr lang="en-US" dirty="0"/>
              <a:t>(a cost leadership strategy</a:t>
            </a:r>
            <a:r>
              <a:rPr lang="en-US" dirty="0" smtClean="0"/>
              <a:t>).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Producing </a:t>
            </a:r>
            <a:r>
              <a:rPr lang="en-US" dirty="0"/>
              <a:t>differentiated goods or services for which customers are willing to pay a price premium (a differentiation strategy</a:t>
            </a:r>
            <a:r>
              <a:rPr lang="en-US" dirty="0" smtClean="0"/>
              <a:t>). 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Resource-Based Model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Above-Average Returns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Shape 6"/>
          <p:cNvSpPr/>
          <p:nvPr/>
        </p:nvSpPr>
        <p:spPr>
          <a:xfrm>
            <a:off x="228593" y="1828800"/>
            <a:ext cx="8534407" cy="4064000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1828800" y="4326738"/>
            <a:ext cx="169062" cy="16906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1523999" y="4845304"/>
            <a:ext cx="2819401" cy="1174496"/>
          </a:xfrm>
          <a:custGeom>
            <a:avLst/>
            <a:gdLst>
              <a:gd name="connsiteX0" fmla="*/ 0 w 3166670"/>
              <a:gd name="connsiteY0" fmla="*/ 0 h 1174496"/>
              <a:gd name="connsiteX1" fmla="*/ 3166670 w 3166670"/>
              <a:gd name="connsiteY1" fmla="*/ 0 h 1174496"/>
              <a:gd name="connsiteX2" fmla="*/ 3166670 w 3166670"/>
              <a:gd name="connsiteY2" fmla="*/ 1174496 h 1174496"/>
              <a:gd name="connsiteX3" fmla="*/ 0 w 3166670"/>
              <a:gd name="connsiteY3" fmla="*/ 1174496 h 1174496"/>
              <a:gd name="connsiteX4" fmla="*/ 0 w 3166670"/>
              <a:gd name="connsiteY4" fmla="*/ 0 h 117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6670" h="1174496">
                <a:moveTo>
                  <a:pt x="0" y="0"/>
                </a:moveTo>
                <a:lnTo>
                  <a:pt x="3166670" y="0"/>
                </a:lnTo>
                <a:lnTo>
                  <a:pt x="3166670" y="1174496"/>
                </a:lnTo>
                <a:lnTo>
                  <a:pt x="0" y="11744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583" tIns="0" rIns="0" bIns="0" numCol="1" spcCol="1270" anchor="t" anchorCtr="0">
            <a:noAutofit/>
          </a:bodyPr>
          <a:lstStyle/>
          <a:p>
            <a:pPr lvl="0" algn="l" defTabSz="9779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kern="1200" dirty="0" smtClean="0"/>
              <a:t>Resources</a:t>
            </a:r>
          </a:p>
          <a:p>
            <a:pPr lvl="0" algn="l" defTabSz="9779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000" i="1" kern="1200" dirty="0" smtClean="0"/>
              <a:t>Physical, human, and organizational capital</a:t>
            </a:r>
            <a:br>
              <a:rPr lang="en-US" sz="2000" i="1" kern="1200" dirty="0" smtClean="0"/>
            </a:br>
            <a:r>
              <a:rPr lang="en-US" sz="2000" i="1" kern="1200" dirty="0" smtClean="0"/>
              <a:t>(tangible and intangible)</a:t>
            </a:r>
            <a:endParaRPr lang="en-US" sz="2000" i="1" kern="1200" dirty="0"/>
          </a:p>
        </p:txBody>
      </p:sp>
      <p:sp>
        <p:nvSpPr>
          <p:cNvPr id="10" name="Oval 9"/>
          <p:cNvSpPr/>
          <p:nvPr/>
        </p:nvSpPr>
        <p:spPr>
          <a:xfrm>
            <a:off x="4037788" y="3352800"/>
            <a:ext cx="305612" cy="30561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743315" y="4038600"/>
            <a:ext cx="2047885" cy="968246"/>
          </a:xfrm>
          <a:custGeom>
            <a:avLst/>
            <a:gdLst>
              <a:gd name="connsiteX0" fmla="*/ 0 w 1981229"/>
              <a:gd name="connsiteY0" fmla="*/ 0 h 1652010"/>
              <a:gd name="connsiteX1" fmla="*/ 1981229 w 1981229"/>
              <a:gd name="connsiteY1" fmla="*/ 0 h 1652010"/>
              <a:gd name="connsiteX2" fmla="*/ 1981229 w 1981229"/>
              <a:gd name="connsiteY2" fmla="*/ 1652010 h 1652010"/>
              <a:gd name="connsiteX3" fmla="*/ 0 w 1981229"/>
              <a:gd name="connsiteY3" fmla="*/ 1652010 h 1652010"/>
              <a:gd name="connsiteX4" fmla="*/ 0 w 1981229"/>
              <a:gd name="connsiteY4" fmla="*/ 0 h 165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29" h="1652010">
                <a:moveTo>
                  <a:pt x="0" y="0"/>
                </a:moveTo>
                <a:lnTo>
                  <a:pt x="1981229" y="0"/>
                </a:lnTo>
                <a:lnTo>
                  <a:pt x="1981229" y="1652010"/>
                </a:lnTo>
                <a:lnTo>
                  <a:pt x="0" y="16520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1938" tIns="0" rIns="0" bIns="0" numCol="1" spcCol="1270" anchor="t" anchorCtr="0">
            <a:noAutofit/>
          </a:bodyPr>
          <a:lstStyle/>
          <a:p>
            <a:pPr lvl="0" algn="l" defTabSz="9779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kern="1200" dirty="0" smtClean="0"/>
              <a:t>Capability</a:t>
            </a:r>
          </a:p>
          <a:p>
            <a:pPr lvl="0" algn="l" defTabSz="9779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000" i="1" kern="1200" dirty="0" smtClean="0"/>
              <a:t>An integrated set of resources</a:t>
            </a:r>
            <a:endParaRPr lang="en-US" sz="2000" i="1" kern="1200" dirty="0"/>
          </a:p>
        </p:txBody>
      </p:sp>
      <p:sp>
        <p:nvSpPr>
          <p:cNvPr id="12" name="Oval 11"/>
          <p:cNvSpPr/>
          <p:nvPr/>
        </p:nvSpPr>
        <p:spPr>
          <a:xfrm>
            <a:off x="6282944" y="2819400"/>
            <a:ext cx="422656" cy="42265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5969777" y="3556000"/>
            <a:ext cx="2107423" cy="1425446"/>
          </a:xfrm>
          <a:custGeom>
            <a:avLst/>
            <a:gdLst>
              <a:gd name="connsiteX0" fmla="*/ 0 w 2999224"/>
              <a:gd name="connsiteY0" fmla="*/ 0 h 2824480"/>
              <a:gd name="connsiteX1" fmla="*/ 2999224 w 2999224"/>
              <a:gd name="connsiteY1" fmla="*/ 0 h 2824480"/>
              <a:gd name="connsiteX2" fmla="*/ 2999224 w 2999224"/>
              <a:gd name="connsiteY2" fmla="*/ 2824480 h 2824480"/>
              <a:gd name="connsiteX3" fmla="*/ 0 w 2999224"/>
              <a:gd name="connsiteY3" fmla="*/ 2824480 h 2824480"/>
              <a:gd name="connsiteX4" fmla="*/ 0 w 2999224"/>
              <a:gd name="connsiteY4" fmla="*/ 0 h 282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224" h="2824480">
                <a:moveTo>
                  <a:pt x="0" y="0"/>
                </a:moveTo>
                <a:lnTo>
                  <a:pt x="2999224" y="0"/>
                </a:lnTo>
                <a:lnTo>
                  <a:pt x="2999224" y="2824480"/>
                </a:lnTo>
                <a:lnTo>
                  <a:pt x="0" y="28244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957" tIns="0" rIns="0" bIns="0" numCol="1" spcCol="1270" anchor="t" anchorCtr="0">
            <a:noAutofit/>
          </a:bodyPr>
          <a:lstStyle/>
          <a:p>
            <a:pPr lvl="0" defTabSz="977900">
              <a:spcBef>
                <a:spcPts val="600"/>
              </a:spcBef>
            </a:pPr>
            <a:r>
              <a:rPr lang="en-US" sz="2400" b="1" dirty="0"/>
              <a:t>Core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competence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000" i="1" dirty="0" smtClean="0"/>
              <a:t>A </a:t>
            </a:r>
            <a:r>
              <a:rPr lang="en-US" sz="2000" i="1" dirty="0"/>
              <a:t>source of competitive advantage </a:t>
            </a:r>
            <a:endParaRPr lang="en-US" sz="2400" i="1" kern="1200" dirty="0"/>
          </a:p>
        </p:txBody>
      </p:sp>
      <p:sp>
        <p:nvSpPr>
          <p:cNvPr id="5" name="Rectangle 4"/>
          <p:cNvSpPr/>
          <p:nvPr/>
        </p:nvSpPr>
        <p:spPr>
          <a:xfrm rot="20417979">
            <a:off x="86908" y="2824048"/>
            <a:ext cx="7940897" cy="14423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wrap="square" lIns="91440" tIns="45720" rIns="91440" bIns="45720">
            <a:prstTxWarp prst="textArchUp">
              <a:avLst>
                <a:gd name="adj" fmla="val 10926275"/>
              </a:avLst>
            </a:prstTxWarp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Building competitive advantage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Resource-Based Model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1437"/>
            <a:ext cx="7315200" cy="4830763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Firms </a:t>
            </a:r>
            <a:r>
              <a:rPr lang="en-US" dirty="0"/>
              <a:t>acquire different </a:t>
            </a:r>
            <a:r>
              <a:rPr lang="en-US" dirty="0" smtClean="0"/>
              <a:t>resources.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Firms develop </a:t>
            </a:r>
            <a:r>
              <a:rPr lang="en-US" dirty="0"/>
              <a:t>unique capabilities based on how they combine and use </a:t>
            </a:r>
            <a:r>
              <a:rPr lang="en-US" dirty="0" smtClean="0"/>
              <a:t>resources.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Resources </a:t>
            </a:r>
            <a:r>
              <a:rPr lang="en-US" dirty="0"/>
              <a:t>and </a:t>
            </a:r>
            <a:r>
              <a:rPr lang="en-US" dirty="0" smtClean="0"/>
              <a:t>certain </a:t>
            </a:r>
            <a:r>
              <a:rPr lang="en-US" dirty="0"/>
              <a:t>capabilities are not highly mobile across </a:t>
            </a:r>
            <a:r>
              <a:rPr lang="en-US" dirty="0" smtClean="0"/>
              <a:t>firms.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Differences </a:t>
            </a:r>
            <a:r>
              <a:rPr lang="en-US" dirty="0"/>
              <a:t>in resources and capabilities are the </a:t>
            </a:r>
            <a:r>
              <a:rPr lang="en-US" dirty="0" smtClean="0"/>
              <a:t>bases </a:t>
            </a:r>
            <a:r>
              <a:rPr lang="en-US" dirty="0"/>
              <a:t>of competitive </a:t>
            </a:r>
            <a:r>
              <a:rPr lang="en-US" dirty="0" smtClean="0"/>
              <a:t>advantage and a firm’s performance rather </a:t>
            </a:r>
            <a:r>
              <a:rPr lang="en-US" dirty="0"/>
              <a:t>than </a:t>
            </a:r>
            <a:r>
              <a:rPr lang="en-US" dirty="0" smtClean="0"/>
              <a:t>its industry’s </a:t>
            </a:r>
            <a:r>
              <a:rPr lang="en-US" dirty="0"/>
              <a:t>structural characteristics.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As Core Competencies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352800" y="1600200"/>
            <a:ext cx="2405742" cy="685800"/>
          </a:xfrm>
          <a:prstGeom prst="roundRect">
            <a:avLst>
              <a:gd name="adj" fmla="val 8975"/>
            </a:avLst>
          </a:prstGeom>
          <a:solidFill>
            <a:srgbClr val="E590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Costly to imitate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1063852" y="3352800"/>
            <a:ext cx="1679348" cy="685800"/>
          </a:xfrm>
          <a:prstGeom prst="roundRect">
            <a:avLst>
              <a:gd name="adj" fmla="val 11173"/>
            </a:avLst>
          </a:prstGeom>
          <a:solidFill>
            <a:srgbClr val="797E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3352800" y="5105400"/>
            <a:ext cx="2405742" cy="685800"/>
          </a:xfrm>
          <a:prstGeom prst="roundRect">
            <a:avLst>
              <a:gd name="adj" fmla="val 1227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Nonsubstitutable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6400800" y="3352800"/>
            <a:ext cx="1679348" cy="685800"/>
          </a:xfrm>
          <a:prstGeom prst="roundRect">
            <a:avLst>
              <a:gd name="adj" fmla="val 13370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Valuable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36"/>
          <p:cNvSpPr>
            <a:spLocks noEditPoints="1"/>
          </p:cNvSpPr>
          <p:nvPr/>
        </p:nvSpPr>
        <p:spPr bwMode="auto">
          <a:xfrm>
            <a:off x="3423104" y="2895600"/>
            <a:ext cx="2265134" cy="1600200"/>
          </a:xfrm>
          <a:prstGeom prst="roundRect">
            <a:avLst>
              <a:gd name="adj" fmla="val 782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resources become core competencies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9" idx="2"/>
            <a:endCxn id="7" idx="0"/>
          </p:cNvCxnSpPr>
          <p:nvPr/>
        </p:nvCxnSpPr>
        <p:spPr>
          <a:xfrm>
            <a:off x="4555671" y="4495800"/>
            <a:ext cx="0" cy="60960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  <a:endCxn id="6" idx="3"/>
          </p:cNvCxnSpPr>
          <p:nvPr/>
        </p:nvCxnSpPr>
        <p:spPr>
          <a:xfrm flipH="1">
            <a:off x="2743200" y="3695700"/>
            <a:ext cx="679904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8" idx="1"/>
          </p:cNvCxnSpPr>
          <p:nvPr/>
        </p:nvCxnSpPr>
        <p:spPr>
          <a:xfrm>
            <a:off x="5688238" y="3695700"/>
            <a:ext cx="71256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5" idx="2"/>
          </p:cNvCxnSpPr>
          <p:nvPr/>
        </p:nvCxnSpPr>
        <p:spPr>
          <a:xfrm flipV="1">
            <a:off x="4555671" y="2286000"/>
            <a:ext cx="0" cy="60960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304800"/>
            <a:ext cx="5000625" cy="6096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643"/>
            <a:ext cx="82296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1.3</a:t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Resource-Based 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of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Above-Average 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</a:t>
            </a:r>
          </a:p>
        </p:txBody>
      </p:sp>
    </p:spTree>
    <p:extLst>
      <p:ext uri="{BB962C8B-B14F-4D97-AF65-F5344CB8AC3E}">
        <p14:creationId xmlns:p14="http://schemas.microsoft.com/office/powerpoint/2010/main" val="11350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3999" cy="838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914400"/>
            <a:ext cx="8229600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Studying </a:t>
            </a:r>
            <a:r>
              <a:rPr lang="en-US" sz="2000" b="1" i="1" dirty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chapter should provide you with </a:t>
            </a:r>
            <a:r>
              <a:rPr lang="en-US" sz="2000" b="1" i="1" dirty="0" smtClean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i="1" dirty="0" smtClean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 smtClean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i="1" dirty="0">
                <a:solidFill>
                  <a:srgbClr val="007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management knowledge needed to: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1185"/>
            <a:ext cx="4267200" cy="584775"/>
          </a:xfrm>
          <a:prstGeom prst="rect">
            <a:avLst/>
          </a:prstGeom>
          <a:noFill/>
          <a:effectLst>
            <a:outerShdw blurRad="50800" dist="38100" dir="2400000" algn="tl" rotWithShape="0">
              <a:schemeClr val="tx1">
                <a:alpha val="80000"/>
              </a:scheme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2728"/>
            <a:ext cx="8229600" cy="46320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competitiveness, strategy, competitive advantage, above-average returns, and the strategic management process.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competitive landscape and explain how globalization and technological changes shape it.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industrial organization (I/O) model to explain how firms can earn above-average returns.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resource-based model to explain how firms can earn above-average returns.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vision and mission and discuss their value.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stakeholders and describe their ability to influence organizations.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work of strategic leaders.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strategic management process.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z="700" b="1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700" b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769088"/>
            <a:ext cx="9144000" cy="12404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Decision Making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533400" y="1676400"/>
            <a:ext cx="3505200" cy="1371600"/>
          </a:xfrm>
          <a:prstGeom prst="roundRect">
            <a:avLst/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Industry Organization (I/O) Model </a:t>
            </a:r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5105400" y="1676400"/>
            <a:ext cx="3505200" cy="1371600"/>
          </a:xfrm>
          <a:prstGeom prst="roundRect">
            <a:avLst/>
          </a:prstGeom>
          <a:solidFill>
            <a:srgbClr val="CE13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Resource-Based </a:t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14"/>
          <p:cNvSpPr>
            <a:spLocks/>
          </p:cNvSpPr>
          <p:nvPr/>
        </p:nvSpPr>
        <p:spPr bwMode="auto">
          <a:xfrm>
            <a:off x="2895600" y="3367444"/>
            <a:ext cx="3352802" cy="21189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Competitive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urved Connector 17"/>
          <p:cNvCxnSpPr>
            <a:stCxn id="6" idx="2"/>
            <a:endCxn id="7" idx="6"/>
          </p:cNvCxnSpPr>
          <p:nvPr/>
        </p:nvCxnSpPr>
        <p:spPr>
          <a:xfrm rot="5400000">
            <a:off x="5863740" y="3432662"/>
            <a:ext cx="1378922" cy="609598"/>
          </a:xfrm>
          <a:prstGeom prst="curvedConnector2">
            <a:avLst/>
          </a:prstGeom>
          <a:ln w="57150">
            <a:solidFill>
              <a:schemeClr val="bg2">
                <a:lumMod val="25000"/>
              </a:schemeClr>
            </a:solidFill>
            <a:headEnd type="none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7" idx="2"/>
            <a:endCxn id="5" idx="2"/>
          </p:cNvCxnSpPr>
          <p:nvPr/>
        </p:nvCxnSpPr>
        <p:spPr>
          <a:xfrm rot="10800000">
            <a:off x="2286000" y="3048000"/>
            <a:ext cx="609600" cy="1378922"/>
          </a:xfrm>
          <a:prstGeom prst="curvedConnector2">
            <a:avLst/>
          </a:prstGeom>
          <a:ln w="57150">
            <a:solidFill>
              <a:schemeClr val="bg2">
                <a:lumMod val="25000"/>
              </a:schemeClr>
            </a:solidFill>
            <a:headEnd type="stealth" w="lg" len="lg"/>
            <a:tailEnd type="non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1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8" y="1341437"/>
            <a:ext cx="7543800" cy="48307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 Successful Vision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is an enduring word picture </a:t>
            </a:r>
            <a:r>
              <a:rPr lang="en-US" dirty="0"/>
              <a:t>of what the firm wants to be </a:t>
            </a:r>
            <a:r>
              <a:rPr lang="en-US" dirty="0" smtClean="0"/>
              <a:t>and expects to achieve in the future.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stretches and challenges </a:t>
            </a:r>
            <a:r>
              <a:rPr lang="en-US" dirty="0" smtClean="0"/>
              <a:t>its people.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reflects the </a:t>
            </a:r>
            <a:r>
              <a:rPr lang="en-US" dirty="0"/>
              <a:t>firm’s values and </a:t>
            </a:r>
            <a:r>
              <a:rPr lang="en-US" dirty="0" smtClean="0"/>
              <a:t>aspirations.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is most effective when its development includes all stakeholders.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recognizes the firm’s internal and external competitive environments.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is supported by upper management decisions and actions.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An Effective Mission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specifies the </a:t>
            </a:r>
            <a:r>
              <a:rPr lang="en-US" dirty="0" smtClean="0"/>
              <a:t>present business </a:t>
            </a:r>
            <a:r>
              <a:rPr lang="en-US" dirty="0"/>
              <a:t>or businesses in which the firm intends to compete and </a:t>
            </a:r>
            <a:r>
              <a:rPr lang="en-US" dirty="0" smtClean="0"/>
              <a:t>customers </a:t>
            </a:r>
            <a:r>
              <a:rPr lang="en-US" dirty="0"/>
              <a:t>it intends to </a:t>
            </a:r>
            <a:r>
              <a:rPr lang="en-US" dirty="0" smtClean="0"/>
              <a:t>serve.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has a more concrete, near-term focus on current product </a:t>
            </a:r>
            <a:r>
              <a:rPr lang="en-US" dirty="0"/>
              <a:t>markets and customers </a:t>
            </a:r>
            <a:r>
              <a:rPr lang="en-US" dirty="0" smtClean="0"/>
              <a:t>than the firm’s vision.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should </a:t>
            </a:r>
            <a:r>
              <a:rPr lang="en-US" dirty="0"/>
              <a:t>be inspiring and relevant to all stakeholders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4580345" y="2590800"/>
            <a:ext cx="3840480" cy="914400"/>
          </a:xfrm>
          <a:prstGeom prst="roundRect">
            <a:avLst>
              <a:gd name="adj" fmla="val 10061"/>
            </a:avLst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affected by the strategic outcomes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achieved by the firm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580346" y="1463040"/>
            <a:ext cx="3840480" cy="914400"/>
          </a:xfrm>
          <a:prstGeom prst="roundRect">
            <a:avLst>
              <a:gd name="adj" fmla="val 1008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affect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 of the firm’s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vision and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4571999" y="3657600"/>
            <a:ext cx="3840480" cy="914400"/>
          </a:xfrm>
          <a:prstGeom prst="roundRect">
            <a:avLst>
              <a:gd name="adj" fmla="val 11702"/>
            </a:avLst>
          </a:prstGeom>
          <a:solidFill>
            <a:srgbClr val="CE13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 have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enforceable claims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firm’s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20" idx="2"/>
            <a:endCxn id="14" idx="1"/>
          </p:cNvCxnSpPr>
          <p:nvPr/>
        </p:nvCxnSpPr>
        <p:spPr>
          <a:xfrm flipV="1">
            <a:off x="559981" y="3048000"/>
            <a:ext cx="4020364" cy="44878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0" idx="2"/>
            <a:endCxn id="15" idx="1"/>
          </p:cNvCxnSpPr>
          <p:nvPr/>
        </p:nvCxnSpPr>
        <p:spPr>
          <a:xfrm flipV="1">
            <a:off x="559981" y="1920240"/>
            <a:ext cx="4020365" cy="157654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" idx="2"/>
            <a:endCxn id="16" idx="1"/>
          </p:cNvCxnSpPr>
          <p:nvPr/>
        </p:nvCxnSpPr>
        <p:spPr>
          <a:xfrm>
            <a:off x="559981" y="3496787"/>
            <a:ext cx="4012018" cy="618013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Freeform 14"/>
          <p:cNvSpPr>
            <a:spLocks/>
          </p:cNvSpPr>
          <p:nvPr/>
        </p:nvSpPr>
        <p:spPr bwMode="auto">
          <a:xfrm>
            <a:off x="4572000" y="4767942"/>
            <a:ext cx="3840480" cy="914400"/>
          </a:xfrm>
          <a:prstGeom prst="roundRect">
            <a:avLst>
              <a:gd name="adj" fmla="val 11702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influential when in control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critical or valued resources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stCxn id="20" idx="2"/>
            <a:endCxn id="21" idx="1"/>
          </p:cNvCxnSpPr>
          <p:nvPr/>
        </p:nvCxnSpPr>
        <p:spPr>
          <a:xfrm>
            <a:off x="559981" y="3496787"/>
            <a:ext cx="4012019" cy="1728355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Freeform 14"/>
          <p:cNvSpPr>
            <a:spLocks/>
          </p:cNvSpPr>
          <p:nvPr/>
        </p:nvSpPr>
        <p:spPr bwMode="auto">
          <a:xfrm>
            <a:off x="559981" y="2188236"/>
            <a:ext cx="2792819" cy="2617102"/>
          </a:xfrm>
          <a:prstGeom prst="ellipse">
            <a:avLst/>
          </a:prstGeom>
          <a:solidFill>
            <a:srgbClr val="63468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Primary stakeholders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individuals,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organizations)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Stakeholders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685800" y="3733800"/>
            <a:ext cx="2316480" cy="1066800"/>
          </a:xfrm>
          <a:prstGeom prst="roundRect">
            <a:avLst>
              <a:gd name="adj" fmla="val 11173"/>
            </a:avLst>
          </a:prstGeom>
          <a:solidFill>
            <a:srgbClr val="797E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Capital Market Stakeholders</a:t>
            </a: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3418809" y="3733800"/>
            <a:ext cx="2316480" cy="1066800"/>
          </a:xfrm>
          <a:prstGeom prst="roundRect">
            <a:avLst>
              <a:gd name="adj" fmla="val 1227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 Market Stakeholders</a:t>
            </a: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6172200" y="3733800"/>
            <a:ext cx="2316480" cy="1066800"/>
          </a:xfrm>
          <a:prstGeom prst="roundRect">
            <a:avLst>
              <a:gd name="adj" fmla="val 13370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Organizational Stakeholders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36"/>
          <p:cNvSpPr>
            <a:spLocks noEditPoints="1"/>
          </p:cNvSpPr>
          <p:nvPr/>
        </p:nvSpPr>
        <p:spPr bwMode="auto">
          <a:xfrm>
            <a:off x="3200400" y="1915098"/>
            <a:ext cx="2754610" cy="1056701"/>
          </a:xfrm>
          <a:prstGeom prst="roundRect">
            <a:avLst>
              <a:gd name="adj" fmla="val 782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Categories of stakeholders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Elbow Connector 9"/>
          <p:cNvCxnSpPr>
            <a:stCxn id="9" idx="2"/>
            <a:endCxn id="6" idx="0"/>
          </p:cNvCxnSpPr>
          <p:nvPr/>
        </p:nvCxnSpPr>
        <p:spPr>
          <a:xfrm rot="5400000">
            <a:off x="2829873" y="1985967"/>
            <a:ext cx="762001" cy="2733665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8" idx="0"/>
          </p:cNvCxnSpPr>
          <p:nvPr/>
        </p:nvCxnSpPr>
        <p:spPr>
          <a:xfrm rot="16200000" flipH="1">
            <a:off x="5573072" y="1976431"/>
            <a:ext cx="762001" cy="2752735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  <a:endCxn id="7" idx="0"/>
          </p:cNvCxnSpPr>
          <p:nvPr/>
        </p:nvCxnSpPr>
        <p:spPr>
          <a:xfrm rot="5400000">
            <a:off x="4196377" y="3352471"/>
            <a:ext cx="762001" cy="65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5093"/>
            <a:ext cx="82296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1.4</a:t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Three </a:t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</a:t>
            </a:r>
            <a:b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475" y="476250"/>
            <a:ext cx="6486525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Market Stakeholders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352800" y="1485901"/>
            <a:ext cx="2405742" cy="800099"/>
          </a:xfrm>
          <a:prstGeom prst="roundRect">
            <a:avLst>
              <a:gd name="adj" fmla="val 8975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Preservation 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investment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1063852" y="3352800"/>
            <a:ext cx="1679348" cy="685800"/>
          </a:xfrm>
          <a:prstGeom prst="roundRect">
            <a:avLst>
              <a:gd name="adj" fmla="val 11173"/>
            </a:avLst>
          </a:prstGeom>
          <a:solidFill>
            <a:srgbClr val="797E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3352800" y="5105400"/>
            <a:ext cx="2405742" cy="800100"/>
          </a:xfrm>
          <a:prstGeom prst="roundRect">
            <a:avLst>
              <a:gd name="adj" fmla="val 1227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Enhanced wealth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6400800" y="3352800"/>
            <a:ext cx="1679348" cy="685800"/>
          </a:xfrm>
          <a:prstGeom prst="roundRect">
            <a:avLst>
              <a:gd name="adj" fmla="val 13370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Risk/return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36"/>
          <p:cNvSpPr>
            <a:spLocks noEditPoints="1"/>
          </p:cNvSpPr>
          <p:nvPr/>
        </p:nvSpPr>
        <p:spPr bwMode="auto">
          <a:xfrm>
            <a:off x="3423104" y="2895600"/>
            <a:ext cx="2265134" cy="1600200"/>
          </a:xfrm>
          <a:prstGeom prst="roundRect">
            <a:avLst>
              <a:gd name="adj" fmla="val 782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Conflicting expectations of shareholders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lenders </a:t>
            </a:r>
          </a:p>
        </p:txBody>
      </p:sp>
      <p:cxnSp>
        <p:nvCxnSpPr>
          <p:cNvPr id="10" name="Straight Arrow Connector 9"/>
          <p:cNvCxnSpPr>
            <a:stCxn id="9" idx="2"/>
            <a:endCxn id="7" idx="0"/>
          </p:cNvCxnSpPr>
          <p:nvPr/>
        </p:nvCxnSpPr>
        <p:spPr>
          <a:xfrm>
            <a:off x="4555671" y="4495800"/>
            <a:ext cx="0" cy="60960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1"/>
            <a:endCxn id="6" idx="3"/>
          </p:cNvCxnSpPr>
          <p:nvPr/>
        </p:nvCxnSpPr>
        <p:spPr>
          <a:xfrm flipH="1">
            <a:off x="2743200" y="3695700"/>
            <a:ext cx="679904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8" idx="1"/>
          </p:cNvCxnSpPr>
          <p:nvPr/>
        </p:nvCxnSpPr>
        <p:spPr>
          <a:xfrm>
            <a:off x="5688238" y="3695700"/>
            <a:ext cx="71256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2"/>
          </p:cNvCxnSpPr>
          <p:nvPr/>
        </p:nvCxnSpPr>
        <p:spPr>
          <a:xfrm flipV="1">
            <a:off x="4555671" y="2286000"/>
            <a:ext cx="0" cy="60960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5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Market Stakeholders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2471389" y="3733800"/>
            <a:ext cx="2011680" cy="914400"/>
          </a:xfrm>
          <a:prstGeom prst="roundRect">
            <a:avLst>
              <a:gd name="adj" fmla="val 8975"/>
            </a:avLst>
          </a:prstGeom>
          <a:solidFill>
            <a:srgbClr val="E590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271749" y="3733800"/>
            <a:ext cx="2011680" cy="914400"/>
          </a:xfrm>
          <a:prstGeom prst="roundRect">
            <a:avLst>
              <a:gd name="adj" fmla="val 11173"/>
            </a:avLst>
          </a:prstGeom>
          <a:solidFill>
            <a:srgbClr val="797E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671029" y="3733800"/>
            <a:ext cx="2011680" cy="914400"/>
          </a:xfrm>
          <a:prstGeom prst="roundRect">
            <a:avLst>
              <a:gd name="adj" fmla="val 1227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Host communities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6870669" y="3733800"/>
            <a:ext cx="2011680" cy="914400"/>
          </a:xfrm>
          <a:prstGeom prst="roundRect">
            <a:avLst>
              <a:gd name="adj" fmla="val 13370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36"/>
          <p:cNvSpPr>
            <a:spLocks noEditPoints="1"/>
          </p:cNvSpPr>
          <p:nvPr/>
        </p:nvSpPr>
        <p:spPr bwMode="auto">
          <a:xfrm>
            <a:off x="2765234" y="1915098"/>
            <a:ext cx="3624942" cy="1056701"/>
          </a:xfrm>
          <a:prstGeom prst="roundRect">
            <a:avLst>
              <a:gd name="adj" fmla="val 782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Types of product market stakeholders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Elbow Connector 14"/>
          <p:cNvCxnSpPr>
            <a:stCxn id="9" idx="2"/>
            <a:endCxn id="6" idx="0"/>
          </p:cNvCxnSpPr>
          <p:nvPr/>
        </p:nvCxnSpPr>
        <p:spPr>
          <a:xfrm rot="5400000">
            <a:off x="2546647" y="1702741"/>
            <a:ext cx="762001" cy="330011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2"/>
            <a:endCxn id="5" idx="0"/>
          </p:cNvCxnSpPr>
          <p:nvPr/>
        </p:nvCxnSpPr>
        <p:spPr>
          <a:xfrm rot="5400000">
            <a:off x="3646467" y="2802561"/>
            <a:ext cx="762001" cy="11004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  <a:endCxn id="8" idx="0"/>
          </p:cNvCxnSpPr>
          <p:nvPr/>
        </p:nvCxnSpPr>
        <p:spPr>
          <a:xfrm rot="16200000" flipH="1">
            <a:off x="5846107" y="1703397"/>
            <a:ext cx="762001" cy="329880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2"/>
            <a:endCxn id="7" idx="0"/>
          </p:cNvCxnSpPr>
          <p:nvPr/>
        </p:nvCxnSpPr>
        <p:spPr>
          <a:xfrm rot="16200000" flipH="1">
            <a:off x="4746287" y="2803217"/>
            <a:ext cx="762001" cy="109916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Stakeholders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2471389" y="3733800"/>
            <a:ext cx="2011680" cy="1463040"/>
          </a:xfrm>
          <a:prstGeom prst="roundRect">
            <a:avLst>
              <a:gd name="adj" fmla="val 8975"/>
            </a:avLst>
          </a:prstGeom>
          <a:solidFill>
            <a:srgbClr val="E590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Organizational culture and ethical work environment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271749" y="3733800"/>
            <a:ext cx="2011680" cy="1463040"/>
          </a:xfrm>
          <a:prstGeom prst="roundRect">
            <a:avLst>
              <a:gd name="adj" fmla="val 11173"/>
            </a:avLst>
          </a:prstGeom>
          <a:solidFill>
            <a:srgbClr val="797E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skills of employees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671029" y="3733800"/>
            <a:ext cx="2011680" cy="1463040"/>
          </a:xfrm>
          <a:prstGeom prst="roundRect">
            <a:avLst>
              <a:gd name="adj" fmla="val 1227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Strategic goals and global  standards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6870669" y="3733800"/>
            <a:ext cx="2011680" cy="1463040"/>
          </a:xfrm>
          <a:prstGeom prst="roundRect">
            <a:avLst>
              <a:gd name="adj" fmla="val 13370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International assignments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36"/>
          <p:cNvSpPr>
            <a:spLocks noEditPoints="1"/>
          </p:cNvSpPr>
          <p:nvPr/>
        </p:nvSpPr>
        <p:spPr bwMode="auto">
          <a:xfrm>
            <a:off x="381000" y="1752600"/>
            <a:ext cx="8393410" cy="1219199"/>
          </a:xfrm>
          <a:prstGeom prst="roundRect">
            <a:avLst>
              <a:gd name="adj" fmla="val 782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Responsibilities of strategic leaders for development and effective use of the firm’s human capital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Elbow Connector 9"/>
          <p:cNvCxnSpPr>
            <a:stCxn id="9" idx="2"/>
            <a:endCxn id="6" idx="0"/>
          </p:cNvCxnSpPr>
          <p:nvPr/>
        </p:nvCxnSpPr>
        <p:spPr>
          <a:xfrm rot="5400000">
            <a:off x="2546647" y="1702741"/>
            <a:ext cx="762001" cy="330011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9" idx="2"/>
            <a:endCxn id="5" idx="0"/>
          </p:cNvCxnSpPr>
          <p:nvPr/>
        </p:nvCxnSpPr>
        <p:spPr>
          <a:xfrm rot="5400000">
            <a:off x="3646467" y="2802561"/>
            <a:ext cx="762001" cy="1100476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2"/>
            <a:endCxn id="8" idx="0"/>
          </p:cNvCxnSpPr>
          <p:nvPr/>
        </p:nvCxnSpPr>
        <p:spPr>
          <a:xfrm rot="16200000" flipH="1">
            <a:off x="5846107" y="1703397"/>
            <a:ext cx="762001" cy="329880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  <a:endCxn id="7" idx="0"/>
          </p:cNvCxnSpPr>
          <p:nvPr/>
        </p:nvCxnSpPr>
        <p:spPr>
          <a:xfrm rot="16200000" flipH="1">
            <a:off x="4746287" y="2803217"/>
            <a:ext cx="762001" cy="109916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6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 of Effective Strategic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Strategic Leaders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have a strong strategic orientation that relies on thorough analysis when taking action.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are located at various levels throughout the firm.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want the firm and its people to accomplish more.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are </a:t>
            </a:r>
            <a:r>
              <a:rPr lang="en-US" dirty="0"/>
              <a:t>innovative thinkers </a:t>
            </a:r>
            <a:r>
              <a:rPr lang="en-US" dirty="0" smtClean="0"/>
              <a:t>who </a:t>
            </a:r>
            <a:r>
              <a:rPr lang="en-US" dirty="0"/>
              <a:t>promote </a:t>
            </a:r>
            <a:r>
              <a:rPr lang="en-US" dirty="0" smtClean="0"/>
              <a:t>innovation.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leverage </a:t>
            </a:r>
            <a:r>
              <a:rPr lang="en-US" dirty="0"/>
              <a:t>relationships with external parties </a:t>
            </a:r>
            <a:r>
              <a:rPr lang="en-US" dirty="0" smtClean="0"/>
              <a:t>while simultaneously promoting </a:t>
            </a:r>
            <a:r>
              <a:rPr lang="en-US" dirty="0"/>
              <a:t>exploratory </a:t>
            </a:r>
            <a:r>
              <a:rPr lang="en-US" dirty="0" smtClean="0"/>
              <a:t>learning.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have an </a:t>
            </a:r>
            <a:r>
              <a:rPr lang="en-US" dirty="0" err="1" smtClean="0"/>
              <a:t>ambicultural</a:t>
            </a:r>
            <a:r>
              <a:rPr lang="en-US" dirty="0" smtClean="0"/>
              <a:t> (global mindset) approach to management.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Twenty-First Century Competition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09105727"/>
              </p:ext>
            </p:extLst>
          </p:nvPr>
        </p:nvGraphicFramePr>
        <p:xfrm>
          <a:off x="490870" y="1676400"/>
          <a:ext cx="8153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5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</a:t>
            </a:r>
            <a:r>
              <a:rPr lang="en-US" dirty="0"/>
              <a:t>Outcomes of </a:t>
            </a:r>
            <a:r>
              <a:rPr lang="en-US" dirty="0" smtClean="0"/>
              <a:t>Strategic </a:t>
            </a:r>
            <a:r>
              <a:rPr lang="en-US" dirty="0"/>
              <a:t>Decisions: Profit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Pool</a:t>
            </a:r>
          </a:p>
          <a:p>
            <a:pPr lvl="1"/>
            <a:r>
              <a:rPr lang="en-US" dirty="0" smtClean="0"/>
              <a:t>entails the total </a:t>
            </a:r>
            <a:r>
              <a:rPr lang="en-US" dirty="0"/>
              <a:t>profits earned in an industry at all points along the value </a:t>
            </a:r>
            <a:r>
              <a:rPr lang="en-US" dirty="0" smtClean="0"/>
              <a:t>chain.</a:t>
            </a:r>
          </a:p>
          <a:p>
            <a:pPr lvl="1"/>
            <a:r>
              <a:rPr lang="en-US" dirty="0" smtClean="0"/>
              <a:t>helps </a:t>
            </a:r>
            <a:r>
              <a:rPr lang="en-US" dirty="0"/>
              <a:t>a firm see </a:t>
            </a:r>
            <a:r>
              <a:rPr lang="en-US" dirty="0" smtClean="0"/>
              <a:t>what </a:t>
            </a:r>
            <a:r>
              <a:rPr lang="en-US" dirty="0"/>
              <a:t>others </a:t>
            </a:r>
            <a:r>
              <a:rPr lang="en-US" dirty="0" smtClean="0"/>
              <a:t>do not see </a:t>
            </a:r>
            <a:r>
              <a:rPr lang="en-US" dirty="0"/>
              <a:t>and to understand </a:t>
            </a:r>
            <a:r>
              <a:rPr lang="en-US" dirty="0" smtClean="0"/>
              <a:t>primary </a:t>
            </a:r>
            <a:r>
              <a:rPr lang="en-US" dirty="0"/>
              <a:t>sources of profits in an </a:t>
            </a:r>
            <a:r>
              <a:rPr lang="en-US" dirty="0" smtClean="0"/>
              <a:t>industry.</a:t>
            </a:r>
          </a:p>
          <a:p>
            <a:r>
              <a:rPr lang="en-US" dirty="0" smtClean="0"/>
              <a:t>Identifying </a:t>
            </a:r>
            <a:r>
              <a:rPr lang="en-US" dirty="0"/>
              <a:t>profit pools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the pool’s boundaries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Estimate the pool’s overall 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Estimate the size of the pool’s value-chain 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Reconcile the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Strategic Management Process: </a:t>
            </a:r>
            <a:br>
              <a:rPr lang="en-US" dirty="0" smtClean="0"/>
            </a:br>
            <a:r>
              <a:rPr lang="en-US" dirty="0" smtClean="0"/>
              <a:t>The ASP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228600" indent="-228600"/>
            <a:r>
              <a:rPr lang="en-US" sz="2000" dirty="0" smtClean="0"/>
              <a:t>Analyses</a:t>
            </a:r>
          </a:p>
          <a:p>
            <a:pPr marL="403225" lvl="1" indent="-228600"/>
            <a:r>
              <a:rPr lang="en-US" sz="1800" dirty="0" smtClean="0"/>
              <a:t>C2: The external environment</a:t>
            </a:r>
          </a:p>
          <a:p>
            <a:pPr marL="403225" lvl="1" indent="-228600"/>
            <a:r>
              <a:rPr lang="en-US" sz="1800" dirty="0" smtClean="0"/>
              <a:t>C3: The internal organization</a:t>
            </a:r>
          </a:p>
          <a:p>
            <a:pPr marL="403225" indent="-228600"/>
            <a:r>
              <a:rPr lang="en-US" sz="2000" dirty="0" smtClean="0"/>
              <a:t>Strategies</a:t>
            </a:r>
          </a:p>
          <a:p>
            <a:pPr marL="403225" lvl="1" indent="-228600"/>
            <a:r>
              <a:rPr lang="en-US" sz="1800" dirty="0" smtClean="0"/>
              <a:t>C4: Business-level strategies</a:t>
            </a:r>
          </a:p>
          <a:p>
            <a:pPr marL="403225" lvl="1" indent="-228600"/>
            <a:r>
              <a:rPr lang="en-US" sz="1800" dirty="0" smtClean="0"/>
              <a:t>C5: Marketplace competition</a:t>
            </a:r>
          </a:p>
          <a:p>
            <a:pPr marL="403225" lvl="1" indent="-228600"/>
            <a:r>
              <a:rPr lang="en-US" sz="1800" dirty="0" smtClean="0"/>
              <a:t>C6: Corporate-level strategies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419600" cy="4525963"/>
          </a:xfrm>
        </p:spPr>
        <p:txBody>
          <a:bodyPr>
            <a:normAutofit/>
          </a:bodyPr>
          <a:lstStyle/>
          <a:p>
            <a:pPr marL="174625" indent="-174625"/>
            <a:r>
              <a:rPr lang="en-US" sz="2000" dirty="0" smtClean="0"/>
              <a:t>Strategies (cont’d)</a:t>
            </a:r>
          </a:p>
          <a:p>
            <a:pPr marL="457200" lvl="1" indent="-282575"/>
            <a:r>
              <a:rPr lang="en-US" sz="1800" dirty="0" smtClean="0"/>
              <a:t>C7</a:t>
            </a:r>
            <a:r>
              <a:rPr lang="en-US" sz="1800" dirty="0"/>
              <a:t>: Diversified portfolio management</a:t>
            </a:r>
          </a:p>
          <a:p>
            <a:pPr marL="457200" lvl="1" indent="-282575"/>
            <a:r>
              <a:rPr lang="en-US" sz="1800" dirty="0" smtClean="0"/>
              <a:t>C8</a:t>
            </a:r>
            <a:r>
              <a:rPr lang="en-US" sz="1800" dirty="0"/>
              <a:t>: International strategies</a:t>
            </a:r>
          </a:p>
          <a:p>
            <a:pPr marL="457200" lvl="1" indent="-282575"/>
            <a:r>
              <a:rPr lang="en-US" sz="1800" dirty="0" smtClean="0"/>
              <a:t>C9</a:t>
            </a:r>
            <a:r>
              <a:rPr lang="en-US" sz="1800" dirty="0"/>
              <a:t>: Cooperative strategies</a:t>
            </a:r>
          </a:p>
          <a:p>
            <a:pPr marL="174625" indent="-174625"/>
            <a:r>
              <a:rPr lang="en-US" sz="2000" dirty="0"/>
              <a:t>Performance</a:t>
            </a:r>
          </a:p>
          <a:p>
            <a:pPr marL="457200" lvl="1" indent="-282575"/>
            <a:r>
              <a:rPr lang="en-US" sz="1800" dirty="0" smtClean="0"/>
              <a:t>C10</a:t>
            </a:r>
            <a:r>
              <a:rPr lang="en-US" sz="1800" dirty="0"/>
              <a:t>: </a:t>
            </a:r>
            <a:r>
              <a:rPr lang="en-US" sz="1800" dirty="0" smtClean="0"/>
              <a:t>Governance mechanisms</a:t>
            </a:r>
            <a:endParaRPr lang="en-US" sz="1800" dirty="0"/>
          </a:p>
          <a:p>
            <a:pPr marL="457200" lvl="1" indent="-282575"/>
            <a:r>
              <a:rPr lang="en-US" sz="1800" dirty="0" smtClean="0"/>
              <a:t>C11</a:t>
            </a:r>
            <a:r>
              <a:rPr lang="en-US" sz="1800" dirty="0"/>
              <a:t>: Organizational structure</a:t>
            </a:r>
          </a:p>
          <a:p>
            <a:pPr marL="457200" lvl="1" indent="-282575"/>
            <a:r>
              <a:rPr lang="en-US" sz="1800" dirty="0" smtClean="0"/>
              <a:t>C12</a:t>
            </a:r>
            <a:r>
              <a:rPr lang="en-US" sz="1800" dirty="0"/>
              <a:t>: Strategic leadership</a:t>
            </a:r>
          </a:p>
          <a:p>
            <a:pPr marL="457200" lvl="1" indent="-282575"/>
            <a:r>
              <a:rPr lang="en-US" sz="1800" dirty="0" smtClean="0"/>
              <a:t>C13: </a:t>
            </a:r>
            <a:r>
              <a:rPr lang="en-US" sz="1800" dirty="0"/>
              <a:t>Strategic entrepreneurship</a:t>
            </a:r>
          </a:p>
          <a:p>
            <a:pPr marL="347663" lvl="1" indent="-347663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31C2FF8C-6163-4BE2-A987-19791D97A05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275B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Strategic Competitiveness </a:t>
            </a:r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reeform 14"/>
          <p:cNvSpPr>
            <a:spLocks/>
          </p:cNvSpPr>
          <p:nvPr/>
        </p:nvSpPr>
        <p:spPr bwMode="auto">
          <a:xfrm>
            <a:off x="2971800" y="1447800"/>
            <a:ext cx="3202272" cy="1773596"/>
          </a:xfrm>
          <a:prstGeom prst="ellipse">
            <a:avLst/>
          </a:prstGeom>
          <a:solidFill>
            <a:srgbClr val="63468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Formulation and implementation of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superior value-creating strategy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14"/>
          <p:cNvSpPr>
            <a:spLocks/>
          </p:cNvSpPr>
          <p:nvPr/>
        </p:nvSpPr>
        <p:spPr bwMode="auto">
          <a:xfrm>
            <a:off x="2133600" y="3558852"/>
            <a:ext cx="4878672" cy="89975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Commitments and actions to achieve above-average performance and returns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Elbow Connector 5"/>
          <p:cNvCxnSpPr>
            <a:stCxn id="4" idx="3"/>
            <a:endCxn id="18" idx="0"/>
          </p:cNvCxnSpPr>
          <p:nvPr/>
        </p:nvCxnSpPr>
        <p:spPr>
          <a:xfrm>
            <a:off x="7012272" y="4008731"/>
            <a:ext cx="302928" cy="889064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1"/>
            <a:endCxn id="10" idx="0"/>
          </p:cNvCxnSpPr>
          <p:nvPr/>
        </p:nvCxnSpPr>
        <p:spPr>
          <a:xfrm rot="10800000" flipV="1">
            <a:off x="1828800" y="4008731"/>
            <a:ext cx="304800" cy="889064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reeform 14"/>
          <p:cNvSpPr>
            <a:spLocks/>
          </p:cNvSpPr>
          <p:nvPr/>
        </p:nvSpPr>
        <p:spPr bwMode="auto">
          <a:xfrm>
            <a:off x="914400" y="4897795"/>
            <a:ext cx="1828800" cy="893405"/>
          </a:xfrm>
          <a:prstGeom prst="roundRect">
            <a:avLst/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the firm will do</a:t>
            </a: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6400800" y="4897795"/>
            <a:ext cx="1828800" cy="893405"/>
          </a:xfrm>
          <a:prstGeom prst="roundRect">
            <a:avLst/>
          </a:prstGeom>
          <a:solidFill>
            <a:srgbClr val="CE13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the firm will not do</a:t>
            </a:r>
          </a:p>
        </p:txBody>
      </p:sp>
      <p:cxnSp>
        <p:nvCxnSpPr>
          <p:cNvPr id="24" name="Straight Arrow Connector 23"/>
          <p:cNvCxnSpPr>
            <a:stCxn id="3" idx="4"/>
            <a:endCxn id="4" idx="0"/>
          </p:cNvCxnSpPr>
          <p:nvPr/>
        </p:nvCxnSpPr>
        <p:spPr>
          <a:xfrm>
            <a:off x="4572936" y="3221396"/>
            <a:ext cx="0" cy="33745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Freeform 14"/>
          <p:cNvSpPr>
            <a:spLocks/>
          </p:cNvSpPr>
          <p:nvPr/>
        </p:nvSpPr>
        <p:spPr bwMode="auto">
          <a:xfrm>
            <a:off x="3581400" y="4891443"/>
            <a:ext cx="1981202" cy="89975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Competitive advantage</a:t>
            </a:r>
          </a:p>
        </p:txBody>
      </p:sp>
      <p:cxnSp>
        <p:nvCxnSpPr>
          <p:cNvPr id="23" name="Straight Arrow Connector 22"/>
          <p:cNvCxnSpPr>
            <a:stCxn id="10" idx="3"/>
            <a:endCxn id="22" idx="1"/>
          </p:cNvCxnSpPr>
          <p:nvPr/>
        </p:nvCxnSpPr>
        <p:spPr>
          <a:xfrm flipV="1">
            <a:off x="2743200" y="5341322"/>
            <a:ext cx="838200" cy="317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1"/>
            <a:endCxn id="22" idx="3"/>
          </p:cNvCxnSpPr>
          <p:nvPr/>
        </p:nvCxnSpPr>
        <p:spPr>
          <a:xfrm flipH="1" flipV="1">
            <a:off x="5562602" y="5341322"/>
            <a:ext cx="838198" cy="317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4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432318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1.1	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Strategic Management Process</a:t>
            </a:r>
          </a:p>
        </p:txBody>
      </p:sp>
      <p:sp>
        <p:nvSpPr>
          <p:cNvPr id="38" name="AutoShape 19"/>
          <p:cNvSpPr>
            <a:spLocks noChangeAspect="1" noChangeArrowheads="1" noTextEdit="1"/>
          </p:cNvSpPr>
          <p:nvPr/>
        </p:nvSpPr>
        <p:spPr bwMode="auto">
          <a:xfrm>
            <a:off x="8077200" y="312738"/>
            <a:ext cx="106521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545647"/>
            <a:ext cx="63246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Global Competitive </a:t>
            </a:r>
            <a:r>
              <a:rPr lang="en-US" dirty="0"/>
              <a:t>Landscape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990600" y="1371600"/>
            <a:ext cx="937125" cy="3124200"/>
          </a:xfrm>
          <a:prstGeom prst="up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anchor="ctr" anchorCtr="1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27728" y="1447800"/>
            <a:ext cx="6740784" cy="3108960"/>
          </a:xfrm>
          <a:custGeom>
            <a:avLst/>
            <a:gdLst>
              <a:gd name="connsiteX0" fmla="*/ 0 w 6095993"/>
              <a:gd name="connsiteY0" fmla="*/ 0 h 1950720"/>
              <a:gd name="connsiteX1" fmla="*/ 6095993 w 6095993"/>
              <a:gd name="connsiteY1" fmla="*/ 0 h 1950720"/>
              <a:gd name="connsiteX2" fmla="*/ 6095993 w 6095993"/>
              <a:gd name="connsiteY2" fmla="*/ 1950720 h 1950720"/>
              <a:gd name="connsiteX3" fmla="*/ 0 w 6095993"/>
              <a:gd name="connsiteY3" fmla="*/ 1950720 h 1950720"/>
              <a:gd name="connsiteX4" fmla="*/ 0 w 6095993"/>
              <a:gd name="connsiteY4" fmla="*/ 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3" h="1950720">
                <a:moveTo>
                  <a:pt x="0" y="0"/>
                </a:moveTo>
                <a:lnTo>
                  <a:pt x="6095993" y="0"/>
                </a:lnTo>
                <a:lnTo>
                  <a:pt x="6095993" y="1950720"/>
                </a:lnTo>
                <a:lnTo>
                  <a:pt x="0" y="19507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0" rIns="170688" bIns="170688" numCol="1" spcCol="1270" anchor="t" anchorCtr="0">
            <a:noAutofit/>
          </a:bodyPr>
          <a:lstStyle/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Market volatility and instability due to </a:t>
            </a:r>
            <a:b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rapid pace of change in markets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Blurring of market boundaries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Globalized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flow of financial </a:t>
            </a: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flexibility, speed, innovation, 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integration in the use of technology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and operational complexity 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g</a:t>
            </a: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lobal-scale competition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Rising product quality standards</a:t>
            </a: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989654" y="4739640"/>
            <a:ext cx="937125" cy="150876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anchor="ctr" anchorCtr="1"/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Decreasing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27728" y="4800600"/>
            <a:ext cx="6131184" cy="762000"/>
          </a:xfrm>
          <a:custGeom>
            <a:avLst/>
            <a:gdLst>
              <a:gd name="connsiteX0" fmla="*/ 0 w 6132539"/>
              <a:gd name="connsiteY0" fmla="*/ 0 h 1950720"/>
              <a:gd name="connsiteX1" fmla="*/ 6132539 w 6132539"/>
              <a:gd name="connsiteY1" fmla="*/ 0 h 1950720"/>
              <a:gd name="connsiteX2" fmla="*/ 6132539 w 6132539"/>
              <a:gd name="connsiteY2" fmla="*/ 1950720 h 1950720"/>
              <a:gd name="connsiteX3" fmla="*/ 0 w 6132539"/>
              <a:gd name="connsiteY3" fmla="*/ 1950720 h 1950720"/>
              <a:gd name="connsiteX4" fmla="*/ 0 w 6132539"/>
              <a:gd name="connsiteY4" fmla="*/ 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2539" h="1950720">
                <a:moveTo>
                  <a:pt x="0" y="0"/>
                </a:moveTo>
                <a:lnTo>
                  <a:pt x="6132539" y="0"/>
                </a:lnTo>
                <a:lnTo>
                  <a:pt x="6132539" y="1950720"/>
                </a:lnTo>
                <a:lnTo>
                  <a:pt x="0" y="19507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0" rIns="170688" bIns="170688" numCol="1" spcCol="1270" anchor="t" anchorCtr="0">
            <a:noAutofit/>
          </a:bodyPr>
          <a:lstStyle/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time for adapting to change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sources of competitive advantage</a:t>
            </a:r>
          </a:p>
          <a:p>
            <a:pPr marL="233363" lvl="0" indent="-233363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managerial mindset</a:t>
            </a:r>
            <a:endParaRPr lang="en-US" sz="2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Hypercompetition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3460206" y="3912505"/>
            <a:ext cx="2240280" cy="1643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Creation of new know-how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 of first-mover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883920" y="3918856"/>
            <a:ext cx="2240280" cy="1643744"/>
          </a:xfrm>
          <a:prstGeom prst="rect">
            <a:avLst/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price-quality positioning to build market presence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6019800" y="3918856"/>
            <a:ext cx="2240280" cy="1643744"/>
          </a:xfrm>
          <a:prstGeom prst="rect">
            <a:avLst/>
          </a:prstGeom>
          <a:solidFill>
            <a:srgbClr val="CE13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Protection or invasion of established geographic or product markets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4572936" y="3150505"/>
            <a:ext cx="7410" cy="76200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9" idx="0"/>
          </p:cNvCxnSpPr>
          <p:nvPr/>
        </p:nvCxnSpPr>
        <p:spPr>
          <a:xfrm flipH="1">
            <a:off x="2004060" y="1746248"/>
            <a:ext cx="2568876" cy="217260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0"/>
            <a:endCxn id="10" idx="0"/>
          </p:cNvCxnSpPr>
          <p:nvPr/>
        </p:nvCxnSpPr>
        <p:spPr>
          <a:xfrm>
            <a:off x="4572936" y="1746248"/>
            <a:ext cx="2567004" cy="217260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Freeform 14"/>
          <p:cNvSpPr>
            <a:spLocks/>
          </p:cNvSpPr>
          <p:nvPr/>
        </p:nvSpPr>
        <p:spPr bwMode="auto">
          <a:xfrm>
            <a:off x="2667000" y="1746248"/>
            <a:ext cx="3811872" cy="1404257"/>
          </a:xfrm>
          <a:prstGeom prst="ellipse">
            <a:avLst/>
          </a:prstGeom>
          <a:solidFill>
            <a:srgbClr val="63468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Strategic options in hypercompetitive environments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14"/>
          <p:cNvSpPr>
            <a:spLocks/>
          </p:cNvSpPr>
          <p:nvPr/>
        </p:nvSpPr>
        <p:spPr bwMode="auto">
          <a:xfrm>
            <a:off x="533400" y="1972580"/>
            <a:ext cx="1752600" cy="951593"/>
          </a:xfrm>
          <a:prstGeom prst="roundRect">
            <a:avLst>
              <a:gd name="adj" fmla="val 8659"/>
            </a:avLst>
          </a:prstGeom>
          <a:solidFill>
            <a:srgbClr val="89B8A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Global economy</a:t>
            </a:r>
          </a:p>
        </p:txBody>
      </p:sp>
      <p:cxnSp>
        <p:nvCxnSpPr>
          <p:cNvPr id="46" name="Straight Arrow Connector 45"/>
          <p:cNvCxnSpPr>
            <a:stCxn id="42" idx="3"/>
            <a:endCxn id="5" idx="2"/>
          </p:cNvCxnSpPr>
          <p:nvPr/>
        </p:nvCxnSpPr>
        <p:spPr>
          <a:xfrm>
            <a:off x="2286000" y="2448377"/>
            <a:ext cx="381000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Freeform 14"/>
          <p:cNvSpPr>
            <a:spLocks/>
          </p:cNvSpPr>
          <p:nvPr/>
        </p:nvSpPr>
        <p:spPr bwMode="auto">
          <a:xfrm>
            <a:off x="6858000" y="1972580"/>
            <a:ext cx="1752600" cy="951593"/>
          </a:xfrm>
          <a:prstGeom prst="roundRect">
            <a:avLst>
              <a:gd name="adj" fmla="val 8659"/>
            </a:avLst>
          </a:prstGeom>
          <a:solidFill>
            <a:srgbClr val="F584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cxnSp>
        <p:nvCxnSpPr>
          <p:cNvPr id="50" name="Straight Arrow Connector 49"/>
          <p:cNvCxnSpPr>
            <a:stCxn id="49" idx="1"/>
            <a:endCxn id="5" idx="6"/>
          </p:cNvCxnSpPr>
          <p:nvPr/>
        </p:nvCxnSpPr>
        <p:spPr>
          <a:xfrm flipH="1">
            <a:off x="6478872" y="2448377"/>
            <a:ext cx="379128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6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Success Factors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03446503"/>
              </p:ext>
            </p:extLst>
          </p:nvPr>
        </p:nvGraphicFramePr>
        <p:xfrm>
          <a:off x="490870" y="1676400"/>
          <a:ext cx="8153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9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Technology and Technological Changes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31C2FF8C-6163-4BE2-A987-19791D97A05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4580345" y="3183617"/>
            <a:ext cx="3840480" cy="1097280"/>
          </a:xfrm>
          <a:prstGeom prst="roundRect">
            <a:avLst>
              <a:gd name="adj" fmla="val 10061"/>
            </a:avLst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age: Internet  and the global proliferation of low-cost computing power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4580346" y="1835126"/>
            <a:ext cx="3840480" cy="1097280"/>
          </a:xfrm>
          <a:prstGeom prst="roundRect">
            <a:avLst>
              <a:gd name="adj" fmla="val 10083"/>
            </a:avLst>
          </a:prstGeom>
          <a:solidFill>
            <a:srgbClr val="00887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Increasing rate of technology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diffusion and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emergence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disruptive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</a:p>
        </p:txBody>
      </p:sp>
      <p:sp>
        <p:nvSpPr>
          <p:cNvPr id="7" name="Freeform 14"/>
          <p:cNvSpPr>
            <a:spLocks/>
          </p:cNvSpPr>
          <p:nvPr/>
        </p:nvSpPr>
        <p:spPr bwMode="auto">
          <a:xfrm>
            <a:off x="4571999" y="4491978"/>
            <a:ext cx="3840480" cy="1097280"/>
          </a:xfrm>
          <a:prstGeom prst="roundRect">
            <a:avLst>
              <a:gd name="adj" fmla="val 11702"/>
            </a:avLst>
          </a:prstGeom>
          <a:solidFill>
            <a:srgbClr val="CE13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Increasing knowledge intensity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 an intangible source of competitive advantage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11" idx="6"/>
            <a:endCxn id="5" idx="1"/>
          </p:cNvCxnSpPr>
          <p:nvPr/>
        </p:nvCxnSpPr>
        <p:spPr>
          <a:xfrm>
            <a:off x="3886200" y="3731713"/>
            <a:ext cx="694145" cy="54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2"/>
            <a:endCxn id="6" idx="1"/>
          </p:cNvCxnSpPr>
          <p:nvPr/>
        </p:nvCxnSpPr>
        <p:spPr>
          <a:xfrm flipV="1">
            <a:off x="533400" y="2383766"/>
            <a:ext cx="4046946" cy="134794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1" idx="2"/>
            <a:endCxn id="7" idx="1"/>
          </p:cNvCxnSpPr>
          <p:nvPr/>
        </p:nvCxnSpPr>
        <p:spPr>
          <a:xfrm>
            <a:off x="533400" y="3731713"/>
            <a:ext cx="4038599" cy="1308905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reeform 14"/>
          <p:cNvSpPr>
            <a:spLocks/>
          </p:cNvSpPr>
          <p:nvPr/>
        </p:nvSpPr>
        <p:spPr bwMode="auto">
          <a:xfrm>
            <a:off x="533400" y="2667000"/>
            <a:ext cx="3352800" cy="2129426"/>
          </a:xfrm>
          <a:prstGeom prst="ellipse">
            <a:avLst/>
          </a:prstGeom>
          <a:solidFill>
            <a:srgbClr val="63468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trends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impacting the global competitive environment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 Management 11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200"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algn="ctr">
          <a:defRPr sz="16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engage" id="{C93A6DC9-A839-4E6F-A781-2492FF749418}" vid="{EC27E1FB-6AC7-42AE-A3E4-0A79E4A7B9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2606</Words>
  <Application>Microsoft Office PowerPoint</Application>
  <PresentationFormat>On-screen Show (4:3)</PresentationFormat>
  <Paragraphs>257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Tahoma</vt:lpstr>
      <vt:lpstr>Strategic Management 11e</vt:lpstr>
      <vt:lpstr>PowerPoint Presentation</vt:lpstr>
      <vt:lpstr>PowerPoint Presentation</vt:lpstr>
      <vt:lpstr>Twenty-First Century Competition </vt:lpstr>
      <vt:lpstr>Strategic Competitiveness </vt:lpstr>
      <vt:lpstr>PowerPoint Presentation</vt:lpstr>
      <vt:lpstr>The Global Competitive Landscape</vt:lpstr>
      <vt:lpstr>Hypercompetition</vt:lpstr>
      <vt:lpstr>Competitive Success Factors</vt:lpstr>
      <vt:lpstr>Technology and Technological Changes</vt:lpstr>
      <vt:lpstr>Strategic Flexibility </vt:lpstr>
      <vt:lpstr>The Industry Organization (I/O) Model  of Above-Average Returns</vt:lpstr>
      <vt:lpstr>PowerPoint Presentation</vt:lpstr>
      <vt:lpstr>I/O Model Assumptions</vt:lpstr>
      <vt:lpstr>Five Forces Model of Competition</vt:lpstr>
      <vt:lpstr>Five Forces Model Assumptions</vt:lpstr>
      <vt:lpstr>The Resource-Based Model  of Above-Average Returns</vt:lpstr>
      <vt:lpstr>Resource-Based Model Assumptions</vt:lpstr>
      <vt:lpstr>Resources As Core Competencies</vt:lpstr>
      <vt:lpstr>PowerPoint Presentation</vt:lpstr>
      <vt:lpstr>Strategic Decision Making</vt:lpstr>
      <vt:lpstr>Vision Statement</vt:lpstr>
      <vt:lpstr>Mission Statement</vt:lpstr>
      <vt:lpstr>Stakeholders</vt:lpstr>
      <vt:lpstr>Classification of Stakeholders</vt:lpstr>
      <vt:lpstr>PowerPoint Presentation</vt:lpstr>
      <vt:lpstr>Capital Market Stakeholders</vt:lpstr>
      <vt:lpstr>Product Market Stakeholders</vt:lpstr>
      <vt:lpstr>Organizational Stakeholders</vt:lpstr>
      <vt:lpstr>The Work of Effective Strategic Leaders</vt:lpstr>
      <vt:lpstr>Predicting Outcomes of Strategic Decisions: Profit Pools</vt:lpstr>
      <vt:lpstr>The Strategic Management Process:  The ASP Process</vt:lpstr>
    </vt:vector>
  </TitlesOfParts>
  <Company>Cengage Learning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11e</dc:title>
  <dc:subject>Chapter 1</dc:subject>
  <dc:creator>Charlie Cook</dc:creator>
  <cp:lastModifiedBy>Microsoft account</cp:lastModifiedBy>
  <cp:revision>174</cp:revision>
  <dcterms:created xsi:type="dcterms:W3CDTF">2013-05-29T18:31:50Z</dcterms:created>
  <dcterms:modified xsi:type="dcterms:W3CDTF">2013-12-05T16:47:00Z</dcterms:modified>
</cp:coreProperties>
</file>